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media/audio1.bin" ContentType="audio/unknown"/>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56" r:id="rId2"/>
    <p:sldId id="301" r:id="rId3"/>
    <p:sldId id="303" r:id="rId4"/>
    <p:sldId id="304" r:id="rId5"/>
    <p:sldId id="275" r:id="rId6"/>
    <p:sldId id="300" r:id="rId7"/>
    <p:sldId id="259" r:id="rId8"/>
    <p:sldId id="302" r:id="rId9"/>
    <p:sldId id="297" r:id="rId10"/>
    <p:sldId id="296" r:id="rId11"/>
    <p:sldId id="277" r:id="rId12"/>
    <p:sldId id="306" r:id="rId13"/>
    <p:sldId id="30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68" autoAdjust="0"/>
    <p:restoredTop sz="94660"/>
  </p:normalViewPr>
  <p:slideViewPr>
    <p:cSldViewPr snapToObjects="1">
      <p:cViewPr>
        <p:scale>
          <a:sx n="100" d="100"/>
          <a:sy n="100" d="100"/>
        </p:scale>
        <p:origin x="-1640" y="-94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6578FD-3525-1743-AAE3-4D7A66416820}" type="datetimeFigureOut">
              <a:rPr lang="en-US" smtClean="0"/>
              <a:pPr/>
              <a:t>3/24/15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9C51BA-D69D-3D40-A6A7-EB5F9D713340}" type="slidenum">
              <a:rPr lang="en-US" smtClean="0"/>
              <a:pPr/>
              <a:t>‹#›</a:t>
            </a:fld>
            <a:endParaRPr lang="en-US"/>
          </a:p>
        </p:txBody>
      </p:sp>
    </p:spTree>
    <p:extLst>
      <p:ext uri="{BB962C8B-B14F-4D97-AF65-F5344CB8AC3E}">
        <p14:creationId xmlns:p14="http://schemas.microsoft.com/office/powerpoint/2010/main" val="22072321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F491F1-0106-2444-8BC4-698934455FFA}" type="datetimeFigureOut">
              <a:rPr lang="en-US" smtClean="0"/>
              <a:pPr/>
              <a:t>3/24/15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687360-2B74-674D-A390-4871E56A76D4}" type="slidenum">
              <a:rPr lang="en-US" smtClean="0"/>
              <a:pPr/>
              <a:t>‹#›</a:t>
            </a:fld>
            <a:endParaRPr lang="en-US"/>
          </a:p>
        </p:txBody>
      </p:sp>
    </p:spTree>
    <p:extLst>
      <p:ext uri="{BB962C8B-B14F-4D97-AF65-F5344CB8AC3E}">
        <p14:creationId xmlns:p14="http://schemas.microsoft.com/office/powerpoint/2010/main" val="18758328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50938" y="692150"/>
            <a:ext cx="4556125" cy="3416300"/>
          </a:xfrm>
          <a:ln/>
        </p:spPr>
      </p:sp>
      <p:sp>
        <p:nvSpPr>
          <p:cNvPr id="17411" name="Rectangle 3"/>
          <p:cNvSpPr>
            <a:spLocks noGrp="1" noChangeArrowheads="1"/>
          </p:cNvSpPr>
          <p:nvPr>
            <p:ph type="body" idx="1"/>
          </p:nvPr>
        </p:nvSpPr>
        <p:spPr>
          <a:noFill/>
          <a:ln w="9525"/>
        </p:spPr>
        <p:txBody>
          <a:bodyPr/>
          <a:lstStyle/>
          <a:p>
            <a:endParaRPr lang="en-US">
              <a:latin typeface="Times" pitchFamily="19" charset="0"/>
              <a:ea typeface="ＭＳ Ｐゴシック" pitchFamily="19" charset="-128"/>
              <a:cs typeface="ＭＳ Ｐゴシック" pitchFamily="19"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50938" y="692150"/>
            <a:ext cx="4556125" cy="3416300"/>
          </a:xfrm>
          <a:ln/>
        </p:spPr>
      </p:sp>
      <p:sp>
        <p:nvSpPr>
          <p:cNvPr id="17411" name="Rectangle 3"/>
          <p:cNvSpPr>
            <a:spLocks noGrp="1" noChangeArrowheads="1"/>
          </p:cNvSpPr>
          <p:nvPr>
            <p:ph type="body" idx="1"/>
          </p:nvPr>
        </p:nvSpPr>
        <p:spPr>
          <a:noFill/>
          <a:ln w="9525"/>
        </p:spPr>
        <p:txBody>
          <a:bodyPr/>
          <a:lstStyle/>
          <a:p>
            <a:endParaRPr lang="en-US">
              <a:latin typeface="Times" pitchFamily="19" charset="0"/>
              <a:ea typeface="ＭＳ Ｐゴシック" pitchFamily="19" charset="-128"/>
              <a:cs typeface="ＭＳ Ｐゴシック" pitchFamily="19"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50938" y="692150"/>
            <a:ext cx="4556125" cy="3416300"/>
          </a:xfrm>
          <a:ln/>
        </p:spPr>
      </p:sp>
      <p:sp>
        <p:nvSpPr>
          <p:cNvPr id="17411" name="Rectangle 3"/>
          <p:cNvSpPr>
            <a:spLocks noGrp="1" noChangeArrowheads="1"/>
          </p:cNvSpPr>
          <p:nvPr>
            <p:ph type="body" idx="1"/>
          </p:nvPr>
        </p:nvSpPr>
        <p:spPr>
          <a:noFill/>
          <a:ln w="9525"/>
        </p:spPr>
        <p:txBody>
          <a:bodyPr/>
          <a:lstStyle/>
          <a:p>
            <a:endParaRPr lang="en-US">
              <a:latin typeface="Times" pitchFamily="19" charset="0"/>
              <a:ea typeface="ＭＳ Ｐゴシック" pitchFamily="19" charset="-128"/>
              <a:cs typeface="ＭＳ Ｐゴシック" pitchFamily="19"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2AB37D-C94D-EB4C-AE3A-A7EE03DBA14D}" type="datetimeFigureOut">
              <a:rPr lang="en-US" smtClean="0"/>
              <a:pPr/>
              <a:t>3/24/15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2AB37D-C94D-EB4C-AE3A-A7EE03DBA14D}" type="datetimeFigureOut">
              <a:rPr lang="en-US" smtClean="0"/>
              <a:pPr/>
              <a:t>3/24/15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2AB37D-C94D-EB4C-AE3A-A7EE03DBA14D}" type="datetimeFigureOut">
              <a:rPr lang="en-US" smtClean="0"/>
              <a:pPr/>
              <a:t>3/24/15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2AB37D-C94D-EB4C-AE3A-A7EE03DBA14D}" type="datetimeFigureOut">
              <a:rPr lang="en-US" smtClean="0"/>
              <a:pPr/>
              <a:t>3/24/15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2AB37D-C94D-EB4C-AE3A-A7EE03DBA14D}" type="datetimeFigureOut">
              <a:rPr lang="en-US" smtClean="0"/>
              <a:pPr/>
              <a:t>3/24/15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2AB37D-C94D-EB4C-AE3A-A7EE03DBA14D}" type="datetimeFigureOut">
              <a:rPr lang="en-US" smtClean="0"/>
              <a:pPr/>
              <a:t>3/24/15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2AB37D-C94D-EB4C-AE3A-A7EE03DBA14D}" type="datetimeFigureOut">
              <a:rPr lang="en-US" smtClean="0"/>
              <a:pPr/>
              <a:t>3/24/15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2AB37D-C94D-EB4C-AE3A-A7EE03DBA14D}" type="datetimeFigureOut">
              <a:rPr lang="en-US" smtClean="0"/>
              <a:pPr/>
              <a:t>3/24/15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AB37D-C94D-EB4C-AE3A-A7EE03DBA14D}" type="datetimeFigureOut">
              <a:rPr lang="en-US" smtClean="0"/>
              <a:pPr/>
              <a:t>3/24/15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2AB37D-C94D-EB4C-AE3A-A7EE03DBA14D}" type="datetimeFigureOut">
              <a:rPr lang="en-US" smtClean="0"/>
              <a:pPr/>
              <a:t>3/24/15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2AB37D-C94D-EB4C-AE3A-A7EE03DBA14D}" type="datetimeFigureOut">
              <a:rPr lang="en-US" smtClean="0"/>
              <a:pPr/>
              <a:t>3/24/15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251200-D5E3-AA4B-98AB-5B0F9717F2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2AB37D-C94D-EB4C-AE3A-A7EE03DBA14D}" type="datetimeFigureOut">
              <a:rPr lang="en-US" smtClean="0"/>
              <a:pPr/>
              <a:t>3/24/15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51200-D5E3-AA4B-98AB-5B0F9717F2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audio" Target="../media/audio1.bin"/><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4000"/>
                    </a14:imgEffect>
                  </a14:imgLayer>
                </a14:imgProps>
              </a:ext>
            </a:extLst>
          </a:blip>
          <a:stretch>
            <a:fillRect/>
          </a:stretch>
        </p:blipFill>
        <p:spPr>
          <a:xfrm>
            <a:off x="5294605" y="4114800"/>
            <a:ext cx="3567325" cy="2400300"/>
          </a:xfrm>
          <a:prstGeom prst="rect">
            <a:avLst/>
          </a:prstGeom>
        </p:spPr>
      </p:pic>
      <p:sp>
        <p:nvSpPr>
          <p:cNvPr id="2" name="Title 1"/>
          <p:cNvSpPr>
            <a:spLocks noGrp="1"/>
          </p:cNvSpPr>
          <p:nvPr>
            <p:ph type="ctrTitle"/>
          </p:nvPr>
        </p:nvSpPr>
        <p:spPr>
          <a:xfrm>
            <a:off x="457200" y="152400"/>
            <a:ext cx="8001000" cy="1470025"/>
          </a:xfrm>
        </p:spPr>
        <p:txBody>
          <a:bodyPr/>
          <a:lstStyle/>
          <a:p>
            <a:r>
              <a:rPr lang="en-US" dirty="0" smtClean="0"/>
              <a:t>Assessment : The Overview</a:t>
            </a:r>
            <a:endParaRPr lang="en-US" dirty="0"/>
          </a:p>
        </p:txBody>
      </p:sp>
      <p:sp>
        <p:nvSpPr>
          <p:cNvPr id="5" name="TextBox 4"/>
          <p:cNvSpPr txBox="1"/>
          <p:nvPr/>
        </p:nvSpPr>
        <p:spPr>
          <a:xfrm>
            <a:off x="506707" y="1524000"/>
            <a:ext cx="8103893" cy="3323987"/>
          </a:xfrm>
          <a:prstGeom prst="rect">
            <a:avLst/>
          </a:prstGeom>
          <a:noFill/>
        </p:spPr>
        <p:txBody>
          <a:bodyPr wrap="square" rtlCol="0">
            <a:spAutoFit/>
          </a:bodyPr>
          <a:lstStyle/>
          <a:p>
            <a:r>
              <a:rPr lang="en-US" sz="2400" dirty="0" smtClean="0"/>
              <a:t>Questions I hope to address: </a:t>
            </a:r>
          </a:p>
          <a:p>
            <a:r>
              <a:rPr lang="en-US" sz="2400" dirty="0" smtClean="0"/>
              <a:t>• What </a:t>
            </a:r>
            <a:r>
              <a:rPr lang="en-US" sz="2400" i="1" dirty="0" smtClean="0"/>
              <a:t>is</a:t>
            </a:r>
            <a:r>
              <a:rPr lang="en-US" sz="2400" dirty="0" smtClean="0"/>
              <a:t> assessment?  Is it the same as evaluation?  • Summative? Formative? What would Marv Levy say? </a:t>
            </a:r>
          </a:p>
          <a:p>
            <a:r>
              <a:rPr lang="en-US" sz="2400" dirty="0" smtClean="0"/>
              <a:t>• How did we get here?</a:t>
            </a:r>
          </a:p>
          <a:p>
            <a:r>
              <a:rPr lang="en-US" sz="2400" dirty="0" smtClean="0"/>
              <a:t>• Where does assessment fit in the processes of teaching, learning, and curriculum planning?</a:t>
            </a:r>
          </a:p>
          <a:p>
            <a:r>
              <a:rPr lang="en-US" sz="2400" dirty="0" smtClean="0"/>
              <a:t>• How might you apply this to the CCSS and their practices?</a:t>
            </a:r>
          </a:p>
          <a:p>
            <a:endParaRPr lang="en-US" sz="2400" dirty="0" smtClean="0"/>
          </a:p>
          <a:p>
            <a:endParaRPr lang="en-US" dirty="0"/>
          </a:p>
        </p:txBody>
      </p:sp>
      <p:sp>
        <p:nvSpPr>
          <p:cNvPr id="6" name="Subtitle 2"/>
          <p:cNvSpPr txBox="1">
            <a:spLocks/>
          </p:cNvSpPr>
          <p:nvPr/>
        </p:nvSpPr>
        <p:spPr>
          <a:xfrm>
            <a:off x="304800" y="5431752"/>
            <a:ext cx="3680982" cy="1197648"/>
          </a:xfrm>
          <a:prstGeom prst="rect">
            <a:avLst/>
          </a:prstGeom>
        </p:spPr>
        <p:txBody>
          <a:bodyPr vert="horz" lIns="91440" tIns="45720" rIns="91440" bIns="45720" rtlCol="0">
            <a:normAutofit/>
          </a:bodyPr>
          <a:lstStyle/>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Mark Roddy, Ph.D.  </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Seattle University  </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Master in Teaching Program</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250" y="33338"/>
            <a:ext cx="8693150" cy="804862"/>
          </a:xfrm>
          <a:effectLst>
            <a:outerShdw blurRad="50800" dist="38100" dir="2700000">
              <a:srgbClr val="000000">
                <a:alpha val="43000"/>
              </a:srgbClr>
            </a:outerShdw>
          </a:effectLst>
        </p:spPr>
        <p:txBody>
          <a:bodyPr>
            <a:normAutofit/>
          </a:bodyPr>
          <a:lstStyle/>
          <a:p>
            <a:r>
              <a:rPr lang="en-US" sz="3600" dirty="0" smtClean="0"/>
              <a:t>Learning Targets =&gt; Evidence =&gt; Assessment</a:t>
            </a:r>
            <a:endParaRPr lang="en-US" sz="3600" dirty="0"/>
          </a:p>
        </p:txBody>
      </p:sp>
      <p:sp>
        <p:nvSpPr>
          <p:cNvPr id="8" name="TextBox 7"/>
          <p:cNvSpPr txBox="1"/>
          <p:nvPr/>
        </p:nvSpPr>
        <p:spPr>
          <a:xfrm>
            <a:off x="76200" y="961389"/>
            <a:ext cx="9042400" cy="5632312"/>
          </a:xfrm>
          <a:prstGeom prst="rect">
            <a:avLst/>
          </a:prstGeom>
          <a:noFill/>
        </p:spPr>
        <p:txBody>
          <a:bodyPr wrap="square" rtlCol="0">
            <a:spAutoFit/>
          </a:bodyPr>
          <a:lstStyle/>
          <a:p>
            <a:r>
              <a:rPr lang="en-US" b="1" u="sng" dirty="0"/>
              <a:t>Examples</a:t>
            </a:r>
          </a:p>
          <a:p>
            <a:r>
              <a:rPr lang="en-US" dirty="0"/>
              <a:t>If </a:t>
            </a:r>
            <a:r>
              <a:rPr lang="en-US" b="1" dirty="0"/>
              <a:t>Target</a:t>
            </a:r>
            <a:r>
              <a:rPr lang="en-US" dirty="0"/>
              <a:t> = facts about </a:t>
            </a:r>
            <a:r>
              <a:rPr lang="en-US" dirty="0" smtClean="0"/>
              <a:t>WWI, then</a:t>
            </a:r>
          </a:p>
          <a:p>
            <a:r>
              <a:rPr lang="en-US" b="1" dirty="0" smtClean="0"/>
              <a:t>Evidence</a:t>
            </a:r>
            <a:r>
              <a:rPr lang="en-US" dirty="0" smtClean="0"/>
              <a:t> </a:t>
            </a:r>
            <a:r>
              <a:rPr lang="en-US" dirty="0"/>
              <a:t>might = </a:t>
            </a:r>
            <a:r>
              <a:rPr lang="en-US" dirty="0" smtClean="0"/>
              <a:t>recollection of facts, </a:t>
            </a:r>
          </a:p>
          <a:p>
            <a:r>
              <a:rPr lang="en-US" b="1" dirty="0" smtClean="0"/>
              <a:t>Assessment </a:t>
            </a:r>
            <a:r>
              <a:rPr lang="en-US" b="1" dirty="0"/>
              <a:t>Method</a:t>
            </a:r>
            <a:r>
              <a:rPr lang="en-US" dirty="0"/>
              <a:t> </a:t>
            </a:r>
            <a:r>
              <a:rPr lang="en-US" dirty="0" smtClean="0"/>
              <a:t>might = </a:t>
            </a:r>
            <a:r>
              <a:rPr lang="en-US" dirty="0"/>
              <a:t>selected </a:t>
            </a:r>
            <a:r>
              <a:rPr lang="en-US" dirty="0" smtClean="0"/>
              <a:t>response and </a:t>
            </a:r>
          </a:p>
          <a:p>
            <a:r>
              <a:rPr lang="en-US" b="1" dirty="0" smtClean="0"/>
              <a:t>Scoring Guide </a:t>
            </a:r>
            <a:r>
              <a:rPr lang="en-US" dirty="0" smtClean="0"/>
              <a:t>might be an answer key.  </a:t>
            </a:r>
            <a:endParaRPr lang="en-US" dirty="0"/>
          </a:p>
          <a:p>
            <a:r>
              <a:rPr lang="en-US" dirty="0"/>
              <a:t> </a:t>
            </a:r>
          </a:p>
          <a:p>
            <a:r>
              <a:rPr lang="en-US" dirty="0"/>
              <a:t>If </a:t>
            </a:r>
            <a:r>
              <a:rPr lang="en-US" b="1" dirty="0"/>
              <a:t>Target </a:t>
            </a:r>
            <a:r>
              <a:rPr lang="en-US" dirty="0"/>
              <a:t>= conceptual understanding of the causes of </a:t>
            </a:r>
            <a:r>
              <a:rPr lang="en-US" dirty="0" smtClean="0"/>
              <a:t>WWI, then </a:t>
            </a:r>
          </a:p>
          <a:p>
            <a:r>
              <a:rPr lang="en-US" b="1" dirty="0" smtClean="0"/>
              <a:t>Evidence</a:t>
            </a:r>
            <a:r>
              <a:rPr lang="en-US" dirty="0" smtClean="0"/>
              <a:t> </a:t>
            </a:r>
            <a:r>
              <a:rPr lang="en-US" dirty="0"/>
              <a:t>might = an </a:t>
            </a:r>
            <a:r>
              <a:rPr lang="en-US" dirty="0" smtClean="0"/>
              <a:t>effective </a:t>
            </a:r>
            <a:r>
              <a:rPr lang="en-US" dirty="0"/>
              <a:t>essay about how </a:t>
            </a:r>
            <a:r>
              <a:rPr lang="en-US" dirty="0" smtClean="0"/>
              <a:t>a time traveler might </a:t>
            </a:r>
            <a:r>
              <a:rPr lang="en-US" dirty="0"/>
              <a:t>have averted </a:t>
            </a:r>
            <a:r>
              <a:rPr lang="en-US" dirty="0" smtClean="0"/>
              <a:t>WWI, </a:t>
            </a:r>
            <a:r>
              <a:rPr lang="en-US" b="1" dirty="0"/>
              <a:t>Assessment Method</a:t>
            </a:r>
            <a:r>
              <a:rPr lang="en-US" dirty="0"/>
              <a:t> </a:t>
            </a:r>
            <a:r>
              <a:rPr lang="en-US" dirty="0" smtClean="0"/>
              <a:t>might = essay, and </a:t>
            </a:r>
          </a:p>
          <a:p>
            <a:r>
              <a:rPr lang="en-US" b="1" dirty="0" smtClean="0"/>
              <a:t>Scoring Guide </a:t>
            </a:r>
            <a:r>
              <a:rPr lang="en-US" dirty="0" smtClean="0"/>
              <a:t>might be a rubric or a rating scale.  </a:t>
            </a:r>
            <a:endParaRPr lang="en-US" dirty="0"/>
          </a:p>
          <a:p>
            <a:r>
              <a:rPr lang="en-US" dirty="0"/>
              <a:t> </a:t>
            </a:r>
          </a:p>
          <a:p>
            <a:r>
              <a:rPr lang="en-US" dirty="0"/>
              <a:t>If </a:t>
            </a:r>
            <a:r>
              <a:rPr lang="en-US" b="1" dirty="0"/>
              <a:t>Target</a:t>
            </a:r>
            <a:r>
              <a:rPr lang="en-US" dirty="0"/>
              <a:t> = </a:t>
            </a:r>
            <a:r>
              <a:rPr lang="en-US" dirty="0" smtClean="0"/>
              <a:t>skill with the use of a </a:t>
            </a:r>
            <a:r>
              <a:rPr lang="en-US" dirty="0"/>
              <a:t>"sample space" to solve a probability </a:t>
            </a:r>
            <a:r>
              <a:rPr lang="en-US" dirty="0" smtClean="0"/>
              <a:t>problem, then</a:t>
            </a:r>
          </a:p>
          <a:p>
            <a:r>
              <a:rPr lang="en-US" b="1" dirty="0" smtClean="0"/>
              <a:t>Evidence </a:t>
            </a:r>
            <a:r>
              <a:rPr lang="en-US" dirty="0"/>
              <a:t>might </a:t>
            </a:r>
            <a:r>
              <a:rPr lang="en-US" b="1" dirty="0"/>
              <a:t>= </a:t>
            </a:r>
            <a:r>
              <a:rPr lang="en-US" dirty="0" smtClean="0"/>
              <a:t>your </a:t>
            </a:r>
            <a:r>
              <a:rPr lang="en-US" dirty="0"/>
              <a:t>ability to show how to derive and use a sample space in </a:t>
            </a:r>
            <a:r>
              <a:rPr lang="en-US" dirty="0" smtClean="0"/>
              <a:t>craps, </a:t>
            </a:r>
            <a:r>
              <a:rPr lang="en-US" b="1" dirty="0" smtClean="0"/>
              <a:t>Assessment </a:t>
            </a:r>
            <a:r>
              <a:rPr lang="en-US" b="1" dirty="0"/>
              <a:t>Method</a:t>
            </a:r>
            <a:r>
              <a:rPr lang="en-US" dirty="0"/>
              <a:t> </a:t>
            </a:r>
            <a:r>
              <a:rPr lang="en-US" dirty="0" smtClean="0"/>
              <a:t>might = </a:t>
            </a:r>
            <a:r>
              <a:rPr lang="en-US" dirty="0"/>
              <a:t>performance </a:t>
            </a:r>
            <a:r>
              <a:rPr lang="en-US" dirty="0" smtClean="0"/>
              <a:t>assessment, and </a:t>
            </a:r>
          </a:p>
          <a:p>
            <a:r>
              <a:rPr lang="en-US" b="1" dirty="0" smtClean="0"/>
              <a:t>Scoring Guide  </a:t>
            </a:r>
            <a:r>
              <a:rPr lang="en-US" dirty="0" smtClean="0"/>
              <a:t>might be a checklist.  </a:t>
            </a:r>
            <a:endParaRPr lang="en-US" dirty="0"/>
          </a:p>
          <a:p>
            <a:r>
              <a:rPr lang="en-US" dirty="0"/>
              <a:t> </a:t>
            </a:r>
          </a:p>
          <a:p>
            <a:r>
              <a:rPr lang="en-US" dirty="0"/>
              <a:t>If </a:t>
            </a:r>
            <a:r>
              <a:rPr lang="en-US" b="1" dirty="0"/>
              <a:t>Target</a:t>
            </a:r>
            <a:r>
              <a:rPr lang="en-US" dirty="0"/>
              <a:t> = positive disposition regarding 17</a:t>
            </a:r>
            <a:r>
              <a:rPr lang="en-US" baseline="30000" dirty="0"/>
              <a:t>th</a:t>
            </a:r>
            <a:r>
              <a:rPr lang="en-US" dirty="0"/>
              <a:t> C. British </a:t>
            </a:r>
            <a:r>
              <a:rPr lang="en-US" dirty="0" smtClean="0"/>
              <a:t>Literature, then </a:t>
            </a:r>
          </a:p>
          <a:p>
            <a:r>
              <a:rPr lang="en-US" b="1" dirty="0" smtClean="0"/>
              <a:t>Evidence </a:t>
            </a:r>
            <a:r>
              <a:rPr lang="en-US" dirty="0"/>
              <a:t>might = students select this lit. </a:t>
            </a:r>
            <a:r>
              <a:rPr lang="en-US" dirty="0" smtClean="0"/>
              <a:t>for</a:t>
            </a:r>
            <a:r>
              <a:rPr lang="en-US" dirty="0"/>
              <a:t> </a:t>
            </a:r>
            <a:r>
              <a:rPr lang="en-US" dirty="0" smtClean="0"/>
              <a:t>pleasure reading, </a:t>
            </a:r>
          </a:p>
          <a:p>
            <a:r>
              <a:rPr lang="en-US" b="1" dirty="0" smtClean="0"/>
              <a:t>Assessment</a:t>
            </a:r>
            <a:r>
              <a:rPr lang="en-US" dirty="0" smtClean="0"/>
              <a:t> </a:t>
            </a:r>
            <a:r>
              <a:rPr lang="en-US" dirty="0"/>
              <a:t>might =</a:t>
            </a:r>
            <a:r>
              <a:rPr lang="en-US" dirty="0" smtClean="0"/>
              <a:t> </a:t>
            </a:r>
            <a:r>
              <a:rPr lang="en-US" dirty="0"/>
              <a:t>personal </a:t>
            </a:r>
            <a:r>
              <a:rPr lang="en-US" dirty="0" smtClean="0"/>
              <a:t>communication, and </a:t>
            </a:r>
          </a:p>
          <a:p>
            <a:r>
              <a:rPr lang="en-US" b="1" dirty="0" smtClean="0"/>
              <a:t>Scoring Guide </a:t>
            </a:r>
            <a:r>
              <a:rPr lang="en-US" dirty="0" smtClean="0"/>
              <a:t>might be a rating scale (e.g., never, sometimes, often, always)</a:t>
            </a:r>
            <a:endParaRPr lang="en-US" dirty="0"/>
          </a:p>
        </p:txBody>
      </p:sp>
    </p:spTree>
    <p:extLst>
      <p:ext uri="{BB962C8B-B14F-4D97-AF65-F5344CB8AC3E}">
        <p14:creationId xmlns:p14="http://schemas.microsoft.com/office/powerpoint/2010/main" val="2576516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500"/>
                                        <p:tgtEl>
                                          <p:spTgt spid="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fade">
                                      <p:cBhvr>
                                        <p:cTn id="13" dur="500"/>
                                        <p:tgtEl>
                                          <p:spTgt spid="8">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fade">
                                      <p:cBhvr>
                                        <p:cTn id="16" dur="500"/>
                                        <p:tgtEl>
                                          <p:spTgt spid="8">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fade">
                                      <p:cBhvr>
                                        <p:cTn id="19" dur="500"/>
                                        <p:tgtEl>
                                          <p:spTgt spid="8">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fade">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fade">
                                      <p:cBhvr>
                                        <p:cTn id="27" dur="500"/>
                                        <p:tgtEl>
                                          <p:spTgt spid="8">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7" end="7"/>
                                            </p:txEl>
                                          </p:spTgt>
                                        </p:tgtEl>
                                        <p:attrNameLst>
                                          <p:attrName>style.visibility</p:attrName>
                                        </p:attrNameLst>
                                      </p:cBhvr>
                                      <p:to>
                                        <p:strVal val="visible"/>
                                      </p:to>
                                    </p:set>
                                    <p:animEffect transition="in" filter="fade">
                                      <p:cBhvr>
                                        <p:cTn id="30" dur="500"/>
                                        <p:tgtEl>
                                          <p:spTgt spid="8">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animEffect transition="in" filter="fade">
                                      <p:cBhvr>
                                        <p:cTn id="33" dur="500"/>
                                        <p:tgtEl>
                                          <p:spTgt spid="8">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9" end="9"/>
                                            </p:txEl>
                                          </p:spTgt>
                                        </p:tgtEl>
                                        <p:attrNameLst>
                                          <p:attrName>style.visibility</p:attrName>
                                        </p:attrNameLst>
                                      </p:cBhvr>
                                      <p:to>
                                        <p:strVal val="visible"/>
                                      </p:to>
                                    </p:set>
                                    <p:animEffect transition="in" filter="fade">
                                      <p:cBhvr>
                                        <p:cTn id="36" dur="500"/>
                                        <p:tgtEl>
                                          <p:spTgt spid="8">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xEl>
                                              <p:pRg st="10" end="10"/>
                                            </p:txEl>
                                          </p:spTgt>
                                        </p:tgtEl>
                                        <p:attrNameLst>
                                          <p:attrName>style.visibility</p:attrName>
                                        </p:attrNameLst>
                                      </p:cBhvr>
                                      <p:to>
                                        <p:strVal val="visible"/>
                                      </p:to>
                                    </p:set>
                                    <p:animEffect transition="in" filter="fade">
                                      <p:cBhvr>
                                        <p:cTn id="41" dur="500"/>
                                        <p:tgtEl>
                                          <p:spTgt spid="8">
                                            <p:txEl>
                                              <p:pRg st="10" end="1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xEl>
                                              <p:pRg st="11" end="11"/>
                                            </p:txEl>
                                          </p:spTgt>
                                        </p:tgtEl>
                                        <p:attrNameLst>
                                          <p:attrName>style.visibility</p:attrName>
                                        </p:attrNameLst>
                                      </p:cBhvr>
                                      <p:to>
                                        <p:strVal val="visible"/>
                                      </p:to>
                                    </p:set>
                                    <p:animEffect transition="in" filter="fade">
                                      <p:cBhvr>
                                        <p:cTn id="44" dur="500"/>
                                        <p:tgtEl>
                                          <p:spTgt spid="8">
                                            <p:txEl>
                                              <p:pRg st="11" end="11"/>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12" end="12"/>
                                            </p:txEl>
                                          </p:spTgt>
                                        </p:tgtEl>
                                        <p:attrNameLst>
                                          <p:attrName>style.visibility</p:attrName>
                                        </p:attrNameLst>
                                      </p:cBhvr>
                                      <p:to>
                                        <p:strVal val="visible"/>
                                      </p:to>
                                    </p:set>
                                    <p:animEffect transition="in" filter="fade">
                                      <p:cBhvr>
                                        <p:cTn id="47" dur="500"/>
                                        <p:tgtEl>
                                          <p:spTgt spid="8">
                                            <p:txEl>
                                              <p:pRg st="12" end="12"/>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13" end="13"/>
                                            </p:txEl>
                                          </p:spTgt>
                                        </p:tgtEl>
                                        <p:attrNameLst>
                                          <p:attrName>style.visibility</p:attrName>
                                        </p:attrNameLst>
                                      </p:cBhvr>
                                      <p:to>
                                        <p:strVal val="visible"/>
                                      </p:to>
                                    </p:set>
                                    <p:animEffect transition="in" filter="fade">
                                      <p:cBhvr>
                                        <p:cTn id="50" dur="500"/>
                                        <p:tgtEl>
                                          <p:spTgt spid="8">
                                            <p:txEl>
                                              <p:pRg st="13" end="1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
                                            <p:txEl>
                                              <p:pRg st="14" end="14"/>
                                            </p:txEl>
                                          </p:spTgt>
                                        </p:tgtEl>
                                        <p:attrNameLst>
                                          <p:attrName>style.visibility</p:attrName>
                                        </p:attrNameLst>
                                      </p:cBhvr>
                                      <p:to>
                                        <p:strVal val="visible"/>
                                      </p:to>
                                    </p:set>
                                    <p:animEffect transition="in" filter="fade">
                                      <p:cBhvr>
                                        <p:cTn id="55" dur="500"/>
                                        <p:tgtEl>
                                          <p:spTgt spid="8">
                                            <p:txEl>
                                              <p:pRg st="14" end="14"/>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
                                            <p:txEl>
                                              <p:pRg st="15" end="15"/>
                                            </p:txEl>
                                          </p:spTgt>
                                        </p:tgtEl>
                                        <p:attrNameLst>
                                          <p:attrName>style.visibility</p:attrName>
                                        </p:attrNameLst>
                                      </p:cBhvr>
                                      <p:to>
                                        <p:strVal val="visible"/>
                                      </p:to>
                                    </p:set>
                                    <p:animEffect transition="in" filter="fade">
                                      <p:cBhvr>
                                        <p:cTn id="58" dur="500"/>
                                        <p:tgtEl>
                                          <p:spTgt spid="8">
                                            <p:txEl>
                                              <p:pRg st="15" end="15"/>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
                                            <p:txEl>
                                              <p:pRg st="16" end="16"/>
                                            </p:txEl>
                                          </p:spTgt>
                                        </p:tgtEl>
                                        <p:attrNameLst>
                                          <p:attrName>style.visibility</p:attrName>
                                        </p:attrNameLst>
                                      </p:cBhvr>
                                      <p:to>
                                        <p:strVal val="visible"/>
                                      </p:to>
                                    </p:set>
                                    <p:animEffect transition="in" filter="fade">
                                      <p:cBhvr>
                                        <p:cTn id="61" dur="500"/>
                                        <p:tgtEl>
                                          <p:spTgt spid="8">
                                            <p:txEl>
                                              <p:pRg st="16" end="16"/>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
                                            <p:txEl>
                                              <p:pRg st="17" end="17"/>
                                            </p:txEl>
                                          </p:spTgt>
                                        </p:tgtEl>
                                        <p:attrNameLst>
                                          <p:attrName>style.visibility</p:attrName>
                                        </p:attrNameLst>
                                      </p:cBhvr>
                                      <p:to>
                                        <p:strVal val="visible"/>
                                      </p:to>
                                    </p:set>
                                    <p:animEffect transition="in" filter="fade">
                                      <p:cBhvr>
                                        <p:cTn id="64" dur="500"/>
                                        <p:tgtEl>
                                          <p:spTgt spid="8">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61400" cy="762000"/>
          </a:xfrm>
        </p:spPr>
        <p:txBody>
          <a:bodyPr>
            <a:normAutofit fontScale="90000"/>
          </a:bodyPr>
          <a:lstStyle/>
          <a:p>
            <a:r>
              <a:rPr lang="en-US" dirty="0" smtClean="0">
                <a:latin typeface="Cambria"/>
                <a:ea typeface="ＭＳ 明朝"/>
                <a:cs typeface="Times New Roman"/>
              </a:rPr>
              <a:t>Let’s apply this to the CCSS, shall we?</a:t>
            </a:r>
            <a:endParaRPr lang="en-US" dirty="0">
              <a:latin typeface="+mn-lt"/>
            </a:endParaRPr>
          </a:p>
        </p:txBody>
      </p:sp>
      <p:sp>
        <p:nvSpPr>
          <p:cNvPr id="3" name="Content Placeholder 2"/>
          <p:cNvSpPr>
            <a:spLocks noGrp="1"/>
          </p:cNvSpPr>
          <p:nvPr>
            <p:ph idx="1"/>
          </p:nvPr>
        </p:nvSpPr>
        <p:spPr>
          <a:xfrm>
            <a:off x="292100" y="2286000"/>
            <a:ext cx="8597900" cy="2971800"/>
          </a:xfrm>
        </p:spPr>
        <p:txBody>
          <a:bodyPr>
            <a:normAutofit fontScale="70000" lnSpcReduction="20000"/>
          </a:bodyPr>
          <a:lstStyle/>
          <a:p>
            <a:pPr marL="0" indent="0">
              <a:spcBef>
                <a:spcPts val="0"/>
              </a:spcBef>
              <a:spcAft>
                <a:spcPts val="600"/>
              </a:spcAft>
              <a:buNone/>
            </a:pPr>
            <a:r>
              <a:rPr lang="en-US" dirty="0" smtClean="0"/>
              <a:t>1  Make </a:t>
            </a:r>
            <a:r>
              <a:rPr lang="en-US" dirty="0"/>
              <a:t>sense of problems and persevere in solving them</a:t>
            </a:r>
            <a:r>
              <a:rPr lang="en-US" dirty="0" smtClean="0"/>
              <a:t>.</a:t>
            </a:r>
          </a:p>
          <a:p>
            <a:pPr marL="0" indent="0">
              <a:spcBef>
                <a:spcPts val="0"/>
              </a:spcBef>
              <a:spcAft>
                <a:spcPts val="600"/>
              </a:spcAft>
              <a:buNone/>
            </a:pPr>
            <a:r>
              <a:rPr lang="en-US" dirty="0" smtClean="0"/>
              <a:t>2  Reason </a:t>
            </a:r>
            <a:r>
              <a:rPr lang="en-US" dirty="0"/>
              <a:t>abstractly and quantitatively</a:t>
            </a:r>
            <a:r>
              <a:rPr lang="en-US" dirty="0" smtClean="0"/>
              <a:t>.</a:t>
            </a:r>
          </a:p>
          <a:p>
            <a:pPr marL="0" indent="0">
              <a:spcBef>
                <a:spcPts val="0"/>
              </a:spcBef>
              <a:spcAft>
                <a:spcPts val="600"/>
              </a:spcAft>
              <a:buNone/>
            </a:pPr>
            <a:r>
              <a:rPr lang="en-US" dirty="0" smtClean="0"/>
              <a:t>3  Construct </a:t>
            </a:r>
            <a:r>
              <a:rPr lang="en-US" dirty="0"/>
              <a:t>viable arguments and critique the reasoning of others</a:t>
            </a:r>
            <a:r>
              <a:rPr lang="en-US" dirty="0" smtClean="0"/>
              <a:t>.</a:t>
            </a:r>
          </a:p>
          <a:p>
            <a:pPr marL="0" indent="0">
              <a:spcBef>
                <a:spcPts val="0"/>
              </a:spcBef>
              <a:spcAft>
                <a:spcPts val="600"/>
              </a:spcAft>
              <a:buNone/>
            </a:pPr>
            <a:r>
              <a:rPr lang="en-US" dirty="0" smtClean="0"/>
              <a:t>4  Model </a:t>
            </a:r>
            <a:r>
              <a:rPr lang="en-US" dirty="0"/>
              <a:t>with </a:t>
            </a:r>
            <a:r>
              <a:rPr lang="en-US" dirty="0" smtClean="0"/>
              <a:t>mathematics.</a:t>
            </a:r>
          </a:p>
          <a:p>
            <a:pPr marL="0" indent="0">
              <a:spcBef>
                <a:spcPts val="0"/>
              </a:spcBef>
              <a:spcAft>
                <a:spcPts val="600"/>
              </a:spcAft>
              <a:buNone/>
            </a:pPr>
            <a:r>
              <a:rPr lang="en-US" dirty="0" smtClean="0"/>
              <a:t>5  Use </a:t>
            </a:r>
            <a:r>
              <a:rPr lang="en-US" dirty="0"/>
              <a:t>appropriate tools </a:t>
            </a:r>
            <a:r>
              <a:rPr lang="en-US" dirty="0" smtClean="0"/>
              <a:t>strategically.</a:t>
            </a:r>
          </a:p>
          <a:p>
            <a:pPr marL="0" indent="0">
              <a:spcBef>
                <a:spcPts val="0"/>
              </a:spcBef>
              <a:spcAft>
                <a:spcPts val="600"/>
              </a:spcAft>
              <a:buNone/>
            </a:pPr>
            <a:r>
              <a:rPr lang="en-US" dirty="0" smtClean="0"/>
              <a:t>6  Attend </a:t>
            </a:r>
            <a:r>
              <a:rPr lang="en-US" dirty="0"/>
              <a:t>to precision</a:t>
            </a:r>
            <a:r>
              <a:rPr lang="en-US" dirty="0" smtClean="0"/>
              <a:t>.</a:t>
            </a:r>
          </a:p>
          <a:p>
            <a:pPr marL="0" indent="0">
              <a:spcBef>
                <a:spcPts val="0"/>
              </a:spcBef>
              <a:spcAft>
                <a:spcPts val="600"/>
              </a:spcAft>
              <a:buNone/>
            </a:pPr>
            <a:r>
              <a:rPr lang="en-US" dirty="0" smtClean="0"/>
              <a:t>7  Look </a:t>
            </a:r>
            <a:r>
              <a:rPr lang="en-US" dirty="0"/>
              <a:t>for and make use of </a:t>
            </a:r>
            <a:r>
              <a:rPr lang="en-US" dirty="0" smtClean="0"/>
              <a:t>structure.</a:t>
            </a:r>
          </a:p>
          <a:p>
            <a:pPr marL="0" indent="0">
              <a:spcBef>
                <a:spcPts val="0"/>
              </a:spcBef>
              <a:spcAft>
                <a:spcPts val="600"/>
              </a:spcAft>
              <a:buNone/>
            </a:pPr>
            <a:r>
              <a:rPr lang="en-US" dirty="0" smtClean="0"/>
              <a:t>8  Look </a:t>
            </a:r>
            <a:r>
              <a:rPr lang="en-US" dirty="0"/>
              <a:t>for and express regularity in repeated </a:t>
            </a:r>
            <a:r>
              <a:rPr lang="en-US" dirty="0" smtClean="0"/>
              <a:t>reasoning.</a:t>
            </a:r>
            <a:endParaRPr lang="en-US" dirty="0"/>
          </a:p>
        </p:txBody>
      </p:sp>
      <p:sp>
        <p:nvSpPr>
          <p:cNvPr id="6" name="TextBox 5"/>
          <p:cNvSpPr txBox="1"/>
          <p:nvPr/>
        </p:nvSpPr>
        <p:spPr>
          <a:xfrm>
            <a:off x="410175" y="1295400"/>
            <a:ext cx="8276625" cy="646331"/>
          </a:xfrm>
          <a:prstGeom prst="rect">
            <a:avLst/>
          </a:prstGeom>
          <a:solidFill>
            <a:schemeClr val="tx2">
              <a:lumMod val="40000"/>
              <a:lumOff val="60000"/>
              <a:alpha val="40000"/>
            </a:schemeClr>
          </a:solidFill>
          <a:effectLst>
            <a:outerShdw blurRad="50800" dist="38100" dir="2700000" algn="tl" rotWithShape="0">
              <a:srgbClr val="000000">
                <a:alpha val="43000"/>
              </a:srgbClr>
            </a:outerShdw>
          </a:effectLst>
        </p:spPr>
        <p:txBody>
          <a:bodyPr wrap="none" rtlCol="0">
            <a:spAutoFit/>
          </a:bodyPr>
          <a:lstStyle/>
          <a:p>
            <a:r>
              <a:rPr lang="en-US" dirty="0" smtClean="0"/>
              <a:t>Pick one of the 8 practices and devise a statement of evidence for that practice.  </a:t>
            </a:r>
            <a:endParaRPr lang="en-US" dirty="0"/>
          </a:p>
          <a:p>
            <a:r>
              <a:rPr lang="en-US" dirty="0" smtClean="0"/>
              <a:t>Then devise an assessment that might allow your students to demonstrate attainment.  </a:t>
            </a:r>
            <a:endParaRPr lang="en-US" dirty="0"/>
          </a:p>
        </p:txBody>
      </p:sp>
    </p:spTree>
    <p:extLst>
      <p:ext uri="{BB962C8B-B14F-4D97-AF65-F5344CB8AC3E}">
        <p14:creationId xmlns:p14="http://schemas.microsoft.com/office/powerpoint/2010/main" val="24407611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819400" cy="4221162"/>
          </a:xfrm>
        </p:spPr>
        <p:txBody>
          <a:bodyPr>
            <a:normAutofit/>
          </a:bodyPr>
          <a:lstStyle/>
          <a:p>
            <a:pPr algn="l"/>
            <a:r>
              <a:rPr lang="en-US" dirty="0" smtClean="0"/>
              <a:t>How do they do this in Shoreline?</a:t>
            </a:r>
            <a:endParaRPr lang="en-US" dirty="0"/>
          </a:p>
        </p:txBody>
      </p:sp>
      <p:pic>
        <p:nvPicPr>
          <p:cNvPr id="4" name="Picture 3" descr="2015-03-18 11.03.20.jpg"/>
          <p:cNvPicPr>
            <a:picLocks noChangeAspect="1"/>
          </p:cNvPicPr>
          <p:nvPr/>
        </p:nvPicPr>
        <p:blipFill rotWithShape="1">
          <a:blip r:embed="rId2">
            <a:extLst>
              <a:ext uri="{28A0092B-C50C-407E-A947-70E740481C1C}">
                <a14:useLocalDpi xmlns:a14="http://schemas.microsoft.com/office/drawing/2010/main" val="0"/>
              </a:ext>
            </a:extLst>
          </a:blip>
          <a:srcRect t="4005" b="7037"/>
          <a:stretch/>
        </p:blipFill>
        <p:spPr>
          <a:xfrm>
            <a:off x="3352800" y="-11006"/>
            <a:ext cx="5791200" cy="6869006"/>
          </a:xfrm>
          <a:prstGeom prst="rect">
            <a:avLst/>
          </a:prstGeom>
        </p:spPr>
      </p:pic>
    </p:spTree>
    <p:extLst>
      <p:ext uri="{BB962C8B-B14F-4D97-AF65-F5344CB8AC3E}">
        <p14:creationId xmlns:p14="http://schemas.microsoft.com/office/powerpoint/2010/main" val="25155865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4000"/>
                    </a14:imgEffect>
                  </a14:imgLayer>
                </a14:imgProps>
              </a:ext>
            </a:extLst>
          </a:blip>
          <a:stretch>
            <a:fillRect/>
          </a:stretch>
        </p:blipFill>
        <p:spPr>
          <a:xfrm>
            <a:off x="5294605" y="4114800"/>
            <a:ext cx="3567325" cy="2400300"/>
          </a:xfrm>
          <a:prstGeom prst="rect">
            <a:avLst/>
          </a:prstGeom>
        </p:spPr>
      </p:pic>
      <p:sp>
        <p:nvSpPr>
          <p:cNvPr id="2" name="Title 1"/>
          <p:cNvSpPr>
            <a:spLocks noGrp="1"/>
          </p:cNvSpPr>
          <p:nvPr>
            <p:ph type="ctrTitle"/>
          </p:nvPr>
        </p:nvSpPr>
        <p:spPr>
          <a:xfrm>
            <a:off x="457200" y="152400"/>
            <a:ext cx="8001000" cy="1470025"/>
          </a:xfrm>
        </p:spPr>
        <p:txBody>
          <a:bodyPr/>
          <a:lstStyle/>
          <a:p>
            <a:r>
              <a:rPr lang="en-US" dirty="0" smtClean="0"/>
              <a:t>Assessment : The Overview</a:t>
            </a:r>
            <a:endParaRPr lang="en-US" dirty="0"/>
          </a:p>
        </p:txBody>
      </p:sp>
      <p:pic>
        <p:nvPicPr>
          <p:cNvPr id="3" name="Picture 2"/>
          <p:cNvPicPr>
            <a:picLocks noChangeAspect="1"/>
          </p:cNvPicPr>
          <p:nvPr/>
        </p:nvPicPr>
        <p:blipFill>
          <a:blip r:embed="rId4"/>
          <a:stretch>
            <a:fillRect/>
          </a:stretch>
        </p:blipFill>
        <p:spPr>
          <a:xfrm>
            <a:off x="1828800" y="1295400"/>
            <a:ext cx="4622800" cy="4622800"/>
          </a:xfrm>
          <a:prstGeom prst="rect">
            <a:avLst/>
          </a:prstGeom>
        </p:spPr>
      </p:pic>
      <p:sp>
        <p:nvSpPr>
          <p:cNvPr id="7" name="Subtitle 2"/>
          <p:cNvSpPr txBox="1">
            <a:spLocks/>
          </p:cNvSpPr>
          <p:nvPr/>
        </p:nvSpPr>
        <p:spPr>
          <a:xfrm>
            <a:off x="304800" y="5431752"/>
            <a:ext cx="3680982" cy="1197648"/>
          </a:xfrm>
          <a:prstGeom prst="rect">
            <a:avLst/>
          </a:prstGeom>
        </p:spPr>
        <p:txBody>
          <a:bodyPr vert="horz" lIns="91440" tIns="45720" rIns="91440" bIns="45720" rtlCol="0">
            <a:normAutofit/>
          </a:bodyPr>
          <a:lstStyle/>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Mark Roddy, Ph.D.  </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Seattle University  </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1600" b="0" i="0" u="none" strike="noStrike" kern="1200" cap="none" spc="0" normalizeH="0" baseline="0" noProof="0" dirty="0" smtClean="0">
                <a:ln>
                  <a:noFill/>
                </a:ln>
                <a:solidFill>
                  <a:schemeClr val="tx1">
                    <a:lumMod val="50000"/>
                    <a:lumOff val="50000"/>
                  </a:schemeClr>
                </a:solidFill>
                <a:effectLst>
                  <a:outerShdw blurRad="50800" dist="38100" dir="2700000">
                    <a:srgbClr val="000000">
                      <a:alpha val="43000"/>
                    </a:srgbClr>
                  </a:outerShdw>
                </a:effectLst>
                <a:uLnTx/>
                <a:uFillTx/>
                <a:latin typeface="+mn-lt"/>
                <a:ea typeface="+mn-ea"/>
                <a:cs typeface="+mn-cs"/>
              </a:rPr>
              <a:t>Master in Teaching Program</a:t>
            </a:r>
          </a:p>
        </p:txBody>
      </p:sp>
    </p:spTree>
    <p:extLst>
      <p:ext uri="{BB962C8B-B14F-4D97-AF65-F5344CB8AC3E}">
        <p14:creationId xmlns:p14="http://schemas.microsoft.com/office/powerpoint/2010/main" val="41572644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solidFill>
                  <a:schemeClr val="tx1"/>
                </a:solidFill>
                <a:ea typeface="ＭＳ Ｐゴシック" pitchFamily="19" charset="-128"/>
                <a:cs typeface="ＭＳ Ｐゴシック" pitchFamily="19" charset="-128"/>
              </a:rPr>
              <a:t>Assessment</a:t>
            </a:r>
          </a:p>
        </p:txBody>
      </p:sp>
      <p:sp>
        <p:nvSpPr>
          <p:cNvPr id="12291" name="Rectangle 3"/>
          <p:cNvSpPr>
            <a:spLocks noGrp="1" noChangeArrowheads="1"/>
          </p:cNvSpPr>
          <p:nvPr>
            <p:ph type="body" idx="1"/>
          </p:nvPr>
        </p:nvSpPr>
        <p:spPr/>
        <p:txBody>
          <a:bodyPr/>
          <a:lstStyle/>
          <a:p>
            <a:pPr eaLnBrk="1" hangingPunct="1"/>
            <a:r>
              <a:rPr lang="en-US" dirty="0">
                <a:solidFill>
                  <a:srgbClr val="000000"/>
                </a:solidFill>
                <a:ea typeface="ＭＳ Ｐゴシック" pitchFamily="19" charset="-128"/>
                <a:cs typeface="ＭＳ Ｐゴシック" pitchFamily="19" charset="-128"/>
              </a:rPr>
              <a:t>Marv</a:t>
            </a:r>
          </a:p>
          <a:p>
            <a:pPr eaLnBrk="1" hangingPunct="1"/>
            <a:r>
              <a:rPr lang="en-US" dirty="0">
                <a:solidFill>
                  <a:srgbClr val="000000"/>
                </a:solidFill>
                <a:ea typeface="ＭＳ Ｐゴシック" pitchFamily="19" charset="-128"/>
                <a:cs typeface="ＭＳ Ｐゴシック" pitchFamily="19" charset="-128"/>
              </a:rPr>
              <a:t>Teach, test, and hope for the best….</a:t>
            </a:r>
          </a:p>
          <a:p>
            <a:pPr eaLnBrk="1" hangingPunct="1"/>
            <a:r>
              <a:rPr lang="en-US" dirty="0">
                <a:solidFill>
                  <a:srgbClr val="000000"/>
                </a:solidFill>
                <a:ea typeface="ＭＳ Ｐゴシック" pitchFamily="19" charset="-128"/>
                <a:cs typeface="ＭＳ Ｐゴシック" pitchFamily="19" charset="-128"/>
              </a:rPr>
              <a:t>“It’s not teaching that causes results, it’s adjustments by the learner.” - </a:t>
            </a:r>
            <a:r>
              <a:rPr lang="en-US" sz="2000" dirty="0">
                <a:solidFill>
                  <a:srgbClr val="000000"/>
                </a:solidFill>
                <a:ea typeface="ＭＳ Ｐゴシック" pitchFamily="19" charset="-128"/>
                <a:cs typeface="ＭＳ Ｐゴシック" pitchFamily="19" charset="-128"/>
              </a:rPr>
              <a:t>G. Wiggins</a:t>
            </a:r>
            <a:endParaRPr lang="en-US" dirty="0">
              <a:solidFill>
                <a:srgbClr val="000000"/>
              </a:solidFill>
              <a:ea typeface="ＭＳ Ｐゴシック" pitchFamily="19" charset="-128"/>
              <a:cs typeface="ＭＳ Ｐゴシック" pitchFamily="19" charset="-128"/>
            </a:endParaRPr>
          </a:p>
          <a:p>
            <a:pPr eaLnBrk="1" hangingPunct="1"/>
            <a:r>
              <a:rPr lang="en-US" dirty="0">
                <a:solidFill>
                  <a:srgbClr val="000000"/>
                </a:solidFill>
                <a:ea typeface="ＭＳ Ｐゴシック" pitchFamily="19" charset="-128"/>
                <a:cs typeface="ＭＳ Ｐゴシック" pitchFamily="19" charset="-128"/>
              </a:rPr>
              <a:t>Learners need feedback </a:t>
            </a:r>
          </a:p>
          <a:p>
            <a:pPr eaLnBrk="1" hangingPunct="1">
              <a:buClr>
                <a:schemeClr val="tx1"/>
              </a:buClr>
              <a:buFontTx/>
              <a:buNone/>
            </a:pPr>
            <a:r>
              <a:rPr lang="en-US" dirty="0">
                <a:solidFill>
                  <a:srgbClr val="000000"/>
                </a:solidFill>
                <a:ea typeface="ＭＳ Ｐゴシック" pitchFamily="19" charset="-128"/>
                <a:cs typeface="ＭＳ Ｐゴシック" pitchFamily="19" charset="-128"/>
              </a:rPr>
              <a:t>         </a:t>
            </a:r>
            <a:r>
              <a:rPr lang="en-US" dirty="0" smtClean="0">
                <a:solidFill>
                  <a:srgbClr val="000000"/>
                </a:solidFill>
                <a:ea typeface="ＭＳ Ｐゴシック" pitchFamily="19" charset="-128"/>
                <a:cs typeface="ＭＳ Ｐゴシック" pitchFamily="19" charset="-128"/>
              </a:rPr>
              <a:t> </a:t>
            </a:r>
            <a:r>
              <a:rPr lang="en-US" dirty="0">
                <a:solidFill>
                  <a:srgbClr val="000000"/>
                </a:solidFill>
                <a:ea typeface="ＭＳ Ｐゴシック" pitchFamily="19" charset="-128"/>
                <a:cs typeface="ＭＳ Ｐゴシック" pitchFamily="19" charset="-128"/>
              </a:rPr>
              <a:t>=&gt; Assessment</a:t>
            </a:r>
          </a:p>
        </p:txBody>
      </p:sp>
      <p:pic>
        <p:nvPicPr>
          <p:cNvPr id="12292" name="Picture 4"/>
          <p:cNvPicPr>
            <a:picLocks noChangeAspect="1" noChangeArrowheads="1"/>
          </p:cNvPicPr>
          <p:nvPr/>
        </p:nvPicPr>
        <p:blipFill>
          <a:blip r:embed="rId3"/>
          <a:srcRect/>
          <a:stretch>
            <a:fillRect/>
          </a:stretch>
        </p:blipFill>
        <p:spPr bwMode="auto">
          <a:xfrm>
            <a:off x="914400" y="762000"/>
            <a:ext cx="1524000" cy="1016000"/>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4392613" y="4800600"/>
            <a:ext cx="4446587" cy="1427163"/>
          </a:xfrm>
          <a:prstGeom prst="rect">
            <a:avLst/>
          </a:prstGeom>
          <a:effectLst>
            <a:outerShdw blurRad="59055" dist="45339" dir="2700000" sx="103000" sy="103000" rotWithShape="0">
              <a:srgbClr val="000000">
                <a:alpha val="30000"/>
              </a:srgbClr>
            </a:outerShdw>
          </a:effectLst>
        </p:spPr>
        <p:style>
          <a:lnRef idx="1">
            <a:schemeClr val="dk1"/>
          </a:lnRef>
          <a:fillRef idx="2">
            <a:schemeClr val="dk1"/>
          </a:fillRef>
          <a:effectRef idx="1">
            <a:schemeClr val="dk1"/>
          </a:effectRef>
          <a:fontRef idx="minor">
            <a:schemeClr val="dk1"/>
          </a:fontRef>
        </p:style>
      </p:pic>
    </p:spTree>
    <p:extLst>
      <p:ext uri="{BB962C8B-B14F-4D97-AF65-F5344CB8AC3E}">
        <p14:creationId xmlns:p14="http://schemas.microsoft.com/office/powerpoint/2010/main" val="7702427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wipe(left)">
                                      <p:cBhvr>
                                        <p:cTn id="7" dur="500"/>
                                        <p:tgtEl>
                                          <p:spTgt spid="12291">
                                            <p:txEl>
                                              <p:pRg st="0" end="0"/>
                                            </p:txEl>
                                          </p:spTgt>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12292"/>
                                        </p:tgtEl>
                                        <p:attrNameLst>
                                          <p:attrName>style.visibility</p:attrName>
                                        </p:attrNameLst>
                                      </p:cBhvr>
                                      <p:to>
                                        <p:strVal val="visible"/>
                                      </p:to>
                                    </p:set>
                                    <p:anim calcmode="lin" valueType="num">
                                      <p:cBhvr>
                                        <p:cTn id="10" dur="500" fill="hold"/>
                                        <p:tgtEl>
                                          <p:spTgt spid="12292"/>
                                        </p:tgtEl>
                                        <p:attrNameLst>
                                          <p:attrName>ppt_w</p:attrName>
                                        </p:attrNameLst>
                                      </p:cBhvr>
                                      <p:tavLst>
                                        <p:tav tm="0">
                                          <p:val>
                                            <p:fltVal val="0"/>
                                          </p:val>
                                        </p:tav>
                                        <p:tav tm="100000">
                                          <p:val>
                                            <p:strVal val="#ppt_w"/>
                                          </p:val>
                                        </p:tav>
                                      </p:tavLst>
                                    </p:anim>
                                    <p:anim calcmode="lin" valueType="num">
                                      <p:cBhvr>
                                        <p:cTn id="11" dur="500" fill="hold"/>
                                        <p:tgtEl>
                                          <p:spTgt spid="12292"/>
                                        </p:tgtEl>
                                        <p:attrNameLst>
                                          <p:attrName>ppt_h</p:attrName>
                                        </p:attrNameLst>
                                      </p:cBhvr>
                                      <p:tavLst>
                                        <p:tav tm="0">
                                          <p:val>
                                            <p:fltVal val="0"/>
                                          </p:val>
                                        </p:tav>
                                        <p:tav tm="100000">
                                          <p:val>
                                            <p:strVal val="#ppt_h"/>
                                          </p:val>
                                        </p:tav>
                                      </p:tavLst>
                                    </p:anim>
                                    <p:anim calcmode="lin" valueType="num">
                                      <p:cBhvr>
                                        <p:cTn id="12" dur="500" fill="hold"/>
                                        <p:tgtEl>
                                          <p:spTgt spid="12292"/>
                                        </p:tgtEl>
                                        <p:attrNameLst>
                                          <p:attrName>style.rotation</p:attrName>
                                        </p:attrNameLst>
                                      </p:cBhvr>
                                      <p:tavLst>
                                        <p:tav tm="0">
                                          <p:val>
                                            <p:fltVal val="360"/>
                                          </p:val>
                                        </p:tav>
                                        <p:tav tm="100000">
                                          <p:val>
                                            <p:fltVal val="0"/>
                                          </p:val>
                                        </p:tav>
                                      </p:tavLst>
                                    </p:anim>
                                    <p:animEffect transition="in" filter="fade">
                                      <p:cBhvr>
                                        <p:cTn id="13" dur="500"/>
                                        <p:tgtEl>
                                          <p:spTgt spid="1229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2291">
                                            <p:txEl>
                                              <p:pRg st="1" end="1"/>
                                            </p:txEl>
                                          </p:spTgt>
                                        </p:tgtEl>
                                        <p:attrNameLst>
                                          <p:attrName>style.visibility</p:attrName>
                                        </p:attrNameLst>
                                      </p:cBhvr>
                                      <p:to>
                                        <p:strVal val="visible"/>
                                      </p:to>
                                    </p:set>
                                    <p:animEffect transition="in" filter="wipe(left)">
                                      <p:cBhvr>
                                        <p:cTn id="18" dur="500"/>
                                        <p:tgtEl>
                                          <p:spTgt spid="1229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2291">
                                            <p:txEl>
                                              <p:pRg st="2" end="2"/>
                                            </p:txEl>
                                          </p:spTgt>
                                        </p:tgtEl>
                                        <p:attrNameLst>
                                          <p:attrName>style.visibility</p:attrName>
                                        </p:attrNameLst>
                                      </p:cBhvr>
                                      <p:to>
                                        <p:strVal val="visible"/>
                                      </p:to>
                                    </p:set>
                                    <p:animEffect transition="in" filter="wipe(left)">
                                      <p:cBhvr>
                                        <p:cTn id="23" dur="500"/>
                                        <p:tgtEl>
                                          <p:spTgt spid="122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291">
                                            <p:txEl>
                                              <p:pRg st="3" end="3"/>
                                            </p:txEl>
                                          </p:spTgt>
                                        </p:tgtEl>
                                        <p:attrNameLst>
                                          <p:attrName>style.visibility</p:attrName>
                                        </p:attrNameLst>
                                      </p:cBhvr>
                                      <p:to>
                                        <p:strVal val="visible"/>
                                      </p:to>
                                    </p:set>
                                    <p:animEffect transition="in" filter="wipe(left)">
                                      <p:cBhvr>
                                        <p:cTn id="28" dur="500"/>
                                        <p:tgtEl>
                                          <p:spTgt spid="12291">
                                            <p:txEl>
                                              <p:pRg st="3" end="3"/>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Effect transition="in" filter="wipe(left)">
                                      <p:cBhvr>
                                        <p:cTn id="31" dur="500"/>
                                        <p:tgtEl>
                                          <p:spTgt spid="12291">
                                            <p:txEl>
                                              <p:pRg st="4" end="4"/>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81000"/>
            <a:ext cx="7772400" cy="1143000"/>
          </a:xfrm>
        </p:spPr>
        <p:txBody>
          <a:bodyPr/>
          <a:lstStyle/>
          <a:p>
            <a:pPr eaLnBrk="1" hangingPunct="1"/>
            <a:r>
              <a:rPr lang="en-US" sz="4000">
                <a:solidFill>
                  <a:schemeClr val="tx1"/>
                </a:solidFill>
                <a:latin typeface="Times" charset="0"/>
                <a:ea typeface="ＭＳ Ｐゴシック" charset="0"/>
                <a:cs typeface="ＭＳ Ｐゴシック" charset="0"/>
              </a:rPr>
              <a:t>1983 - A Nation at Risk</a:t>
            </a:r>
            <a:endParaRPr lang="en-US" sz="2800">
              <a:solidFill>
                <a:schemeClr val="bg2"/>
              </a:solidFill>
              <a:latin typeface="Times" charset="0"/>
              <a:ea typeface="ＭＳ Ｐゴシック" charset="0"/>
              <a:cs typeface="ＭＳ Ｐゴシック" charset="0"/>
            </a:endParaRPr>
          </a:p>
        </p:txBody>
      </p:sp>
      <p:sp>
        <p:nvSpPr>
          <p:cNvPr id="20483" name="Text Box 3"/>
          <p:cNvSpPr txBox="1">
            <a:spLocks noChangeArrowheads="1"/>
          </p:cNvSpPr>
          <p:nvPr/>
        </p:nvSpPr>
        <p:spPr bwMode="auto">
          <a:xfrm>
            <a:off x="304800" y="6483350"/>
            <a:ext cx="77104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742950" indent="-285750">
              <a:defRPr sz="2400">
                <a:solidFill>
                  <a:schemeClr val="tx1"/>
                </a:solidFill>
                <a:latin typeface="Helvetica" charset="0"/>
                <a:ea typeface="ＭＳ Ｐゴシック" charset="0"/>
              </a:defRPr>
            </a:lvl2pPr>
            <a:lvl3pPr marL="1143000" indent="-228600">
              <a:defRPr sz="2400">
                <a:solidFill>
                  <a:schemeClr val="tx1"/>
                </a:solidFill>
                <a:latin typeface="Helvetica" charset="0"/>
                <a:ea typeface="ＭＳ Ｐゴシック" charset="0"/>
              </a:defRPr>
            </a:lvl3pPr>
            <a:lvl4pPr marL="1600200" indent="-228600">
              <a:defRPr sz="2400">
                <a:solidFill>
                  <a:schemeClr val="tx1"/>
                </a:solidFill>
                <a:latin typeface="Helvetica" charset="0"/>
                <a:ea typeface="ＭＳ Ｐゴシック" charset="0"/>
              </a:defRPr>
            </a:lvl4pPr>
            <a:lvl5pPr marL="2057400" indent="-228600">
              <a:defRPr sz="2400">
                <a:solidFill>
                  <a:schemeClr val="tx1"/>
                </a:solidFill>
                <a:latin typeface="Helvetica" charset="0"/>
                <a:ea typeface="ＭＳ Ｐゴシック" charset="0"/>
              </a:defRPr>
            </a:lvl5pPr>
            <a:lvl6pPr marL="2514600" indent="-228600" eaLnBrk="0" fontAlgn="base" hangingPunct="0">
              <a:spcBef>
                <a:spcPct val="0"/>
              </a:spcBef>
              <a:spcAft>
                <a:spcPct val="0"/>
              </a:spcAft>
              <a:defRPr sz="2400">
                <a:solidFill>
                  <a:schemeClr val="tx1"/>
                </a:solidFill>
                <a:latin typeface="Helvetica" charset="0"/>
                <a:ea typeface="ＭＳ Ｐゴシック" charset="0"/>
              </a:defRPr>
            </a:lvl6pPr>
            <a:lvl7pPr marL="2971800" indent="-228600" eaLnBrk="0" fontAlgn="base" hangingPunct="0">
              <a:spcBef>
                <a:spcPct val="0"/>
              </a:spcBef>
              <a:spcAft>
                <a:spcPct val="0"/>
              </a:spcAft>
              <a:defRPr sz="2400">
                <a:solidFill>
                  <a:schemeClr val="tx1"/>
                </a:solidFill>
                <a:latin typeface="Helvetica" charset="0"/>
                <a:ea typeface="ＭＳ Ｐゴシック" charset="0"/>
              </a:defRPr>
            </a:lvl7pPr>
            <a:lvl8pPr marL="3429000" indent="-228600" eaLnBrk="0" fontAlgn="base" hangingPunct="0">
              <a:spcBef>
                <a:spcPct val="0"/>
              </a:spcBef>
              <a:spcAft>
                <a:spcPct val="0"/>
              </a:spcAft>
              <a:defRPr sz="2400">
                <a:solidFill>
                  <a:schemeClr val="tx1"/>
                </a:solidFill>
                <a:latin typeface="Helvetica" charset="0"/>
                <a:ea typeface="ＭＳ Ｐゴシック" charset="0"/>
              </a:defRPr>
            </a:lvl8pPr>
            <a:lvl9pPr marL="3886200" indent="-228600" eaLnBrk="0" fontAlgn="base" hangingPunct="0">
              <a:spcBef>
                <a:spcPct val="0"/>
              </a:spcBef>
              <a:spcAft>
                <a:spcPct val="0"/>
              </a:spcAft>
              <a:defRPr sz="2400">
                <a:solidFill>
                  <a:schemeClr val="tx1"/>
                </a:solidFill>
                <a:latin typeface="Helvetica" charset="0"/>
                <a:ea typeface="ＭＳ Ｐゴシック" charset="0"/>
              </a:defRPr>
            </a:lvl9pPr>
          </a:lstStyle>
          <a:p>
            <a:r>
              <a:rPr lang="en-US" sz="1800">
                <a:solidFill>
                  <a:srgbClr val="000186"/>
                </a:solidFill>
                <a:effectLst/>
                <a:latin typeface="Times" charset="0"/>
              </a:rPr>
              <a:t>U.S. Department of Education's National Commission on Excellence in Education</a:t>
            </a:r>
            <a:endParaRPr lang="en-US" sz="2800">
              <a:solidFill>
                <a:schemeClr val="bg2"/>
              </a:solidFill>
              <a:effectLst/>
              <a:latin typeface="Times" charset="0"/>
            </a:endParaRPr>
          </a:p>
        </p:txBody>
      </p:sp>
      <p:sp>
        <p:nvSpPr>
          <p:cNvPr id="7172" name="Text Box 4"/>
          <p:cNvSpPr txBox="1">
            <a:spLocks noChangeArrowheads="1"/>
          </p:cNvSpPr>
          <p:nvPr/>
        </p:nvSpPr>
        <p:spPr bwMode="auto">
          <a:xfrm>
            <a:off x="228600" y="1792288"/>
            <a:ext cx="8534400" cy="447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Helvetica" charset="0"/>
                <a:ea typeface="ＭＳ Ｐゴシック" charset="0"/>
                <a:cs typeface="ＭＳ Ｐゴシック" charset="0"/>
              </a:defRPr>
            </a:lvl1pPr>
            <a:lvl2pPr marL="742950" indent="-285750">
              <a:defRPr sz="2400">
                <a:solidFill>
                  <a:schemeClr val="tx1"/>
                </a:solidFill>
                <a:latin typeface="Helvetica" charset="0"/>
                <a:ea typeface="ＭＳ Ｐゴシック" charset="0"/>
              </a:defRPr>
            </a:lvl2pPr>
            <a:lvl3pPr marL="1143000" indent="-228600">
              <a:defRPr sz="2400">
                <a:solidFill>
                  <a:schemeClr val="tx1"/>
                </a:solidFill>
                <a:latin typeface="Helvetica" charset="0"/>
                <a:ea typeface="ＭＳ Ｐゴシック" charset="0"/>
              </a:defRPr>
            </a:lvl3pPr>
            <a:lvl4pPr marL="1600200" indent="-228600">
              <a:defRPr sz="2400">
                <a:solidFill>
                  <a:schemeClr val="tx1"/>
                </a:solidFill>
                <a:latin typeface="Helvetica" charset="0"/>
                <a:ea typeface="ＭＳ Ｐゴシック" charset="0"/>
              </a:defRPr>
            </a:lvl4pPr>
            <a:lvl5pPr marL="2057400" indent="-228600">
              <a:defRPr sz="2400">
                <a:solidFill>
                  <a:schemeClr val="tx1"/>
                </a:solidFill>
                <a:latin typeface="Helvetica" charset="0"/>
                <a:ea typeface="ＭＳ Ｐゴシック" charset="0"/>
              </a:defRPr>
            </a:lvl5pPr>
            <a:lvl6pPr marL="2514600" indent="-228600" eaLnBrk="0" fontAlgn="base" hangingPunct="0">
              <a:spcBef>
                <a:spcPct val="0"/>
              </a:spcBef>
              <a:spcAft>
                <a:spcPct val="0"/>
              </a:spcAft>
              <a:defRPr sz="2400">
                <a:solidFill>
                  <a:schemeClr val="tx1"/>
                </a:solidFill>
                <a:latin typeface="Helvetica" charset="0"/>
                <a:ea typeface="ＭＳ Ｐゴシック" charset="0"/>
              </a:defRPr>
            </a:lvl6pPr>
            <a:lvl7pPr marL="2971800" indent="-228600" eaLnBrk="0" fontAlgn="base" hangingPunct="0">
              <a:spcBef>
                <a:spcPct val="0"/>
              </a:spcBef>
              <a:spcAft>
                <a:spcPct val="0"/>
              </a:spcAft>
              <a:defRPr sz="2400">
                <a:solidFill>
                  <a:schemeClr val="tx1"/>
                </a:solidFill>
                <a:latin typeface="Helvetica" charset="0"/>
                <a:ea typeface="ＭＳ Ｐゴシック" charset="0"/>
              </a:defRPr>
            </a:lvl7pPr>
            <a:lvl8pPr marL="3429000" indent="-228600" eaLnBrk="0" fontAlgn="base" hangingPunct="0">
              <a:spcBef>
                <a:spcPct val="0"/>
              </a:spcBef>
              <a:spcAft>
                <a:spcPct val="0"/>
              </a:spcAft>
              <a:defRPr sz="2400">
                <a:solidFill>
                  <a:schemeClr val="tx1"/>
                </a:solidFill>
                <a:latin typeface="Helvetica" charset="0"/>
                <a:ea typeface="ＭＳ Ｐゴシック" charset="0"/>
              </a:defRPr>
            </a:lvl8pPr>
            <a:lvl9pPr marL="3886200" indent="-228600" eaLnBrk="0" fontAlgn="base" hangingPunct="0">
              <a:spcBef>
                <a:spcPct val="0"/>
              </a:spcBef>
              <a:spcAft>
                <a:spcPct val="0"/>
              </a:spcAft>
              <a:defRPr sz="2400">
                <a:solidFill>
                  <a:schemeClr val="tx1"/>
                </a:solidFill>
                <a:latin typeface="Helvetica" charset="0"/>
                <a:ea typeface="ＭＳ Ｐゴシック" charset="0"/>
              </a:defRPr>
            </a:lvl9pPr>
          </a:lstStyle>
          <a:p>
            <a:r>
              <a:rPr lang="en-US" sz="3200">
                <a:effectLst/>
                <a:latin typeface="Times" charset="0"/>
              </a:rPr>
              <a:t>"If an unfriendly power had attempted to impose on America the mediocre educational performance that exists today, we might well have viewed it as an act of war.  As it stands, we have allowed this to happen to ourselves. We have even squandered the gains in achievement made in the wake of the Sputnik challenge.  We have, in effect, been committing an act of unthinking, unilateral educational disarmament.</a:t>
            </a:r>
            <a:r>
              <a:rPr lang="ja-JP" altLang="en-US" sz="3200">
                <a:effectLst/>
                <a:latin typeface="Times" charset="0"/>
              </a:rPr>
              <a:t>”</a:t>
            </a:r>
            <a:r>
              <a:rPr lang="en-US" altLang="ja-JP" sz="3200">
                <a:effectLst/>
                <a:latin typeface="Times" charset="0"/>
              </a:rPr>
              <a:t> </a:t>
            </a:r>
            <a:r>
              <a:rPr lang="en-US" altLang="ja-JP" sz="2000">
                <a:effectLst/>
                <a:latin typeface="Times" charset="0"/>
              </a:rPr>
              <a:t>(</a:t>
            </a:r>
            <a:r>
              <a:rPr lang="en-US" altLang="ja-JP" sz="1600">
                <a:effectLst/>
                <a:latin typeface="Times" charset="0"/>
              </a:rPr>
              <a:t>p.5)</a:t>
            </a:r>
            <a:endParaRPr lang="en-US" sz="2800">
              <a:effectLst/>
              <a:latin typeface="Times" charset="0"/>
            </a:endParaRPr>
          </a:p>
        </p:txBody>
      </p:sp>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900" y="1219200"/>
            <a:ext cx="4125913" cy="5181600"/>
          </a:xfrm>
          <a:prstGeom prst="rect">
            <a:avLst/>
          </a:prstGeom>
          <a:noFill/>
          <a:ln>
            <a:noFill/>
          </a:ln>
          <a:effectLst>
            <a:outerShdw blurRad="50800" dist="152400" dir="2700000" sx="101000" sy="101000" algn="tl" rotWithShape="0">
              <a:srgbClr val="000000">
                <a:alpha val="6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1163195"/>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ppt_x"/>
                                          </p:val>
                                        </p:tav>
                                        <p:tav tm="100000">
                                          <p:val>
                                            <p:strVal val="#ppt_x"/>
                                          </p:val>
                                        </p:tav>
                                      </p:tavLst>
                                    </p:anim>
                                    <p:anim calcmode="lin" valueType="num">
                                      <p:cBhvr>
                                        <p:cTn id="8" dur="500" fill="hold"/>
                                        <p:tgtEl>
                                          <p:spTgt spid="7172"/>
                                        </p:tgtEl>
                                        <p:attrNameLst>
                                          <p:attrName>ppt_y</p:attrName>
                                        </p:attrNameLst>
                                      </p:cBhvr>
                                      <p:tavLst>
                                        <p:tav tm="0">
                                          <p:val>
                                            <p:strVal val="#ppt_y+#ppt_h/2"/>
                                          </p:val>
                                        </p:tav>
                                        <p:tav tm="100000">
                                          <p:val>
                                            <p:strVal val="#ppt_y"/>
                                          </p:val>
                                        </p:tav>
                                      </p:tavLst>
                                    </p:anim>
                                    <p:anim calcmode="lin" valueType="num">
                                      <p:cBhvr>
                                        <p:cTn id="9" dur="500" fill="hold"/>
                                        <p:tgtEl>
                                          <p:spTgt spid="7172"/>
                                        </p:tgtEl>
                                        <p:attrNameLst>
                                          <p:attrName>ppt_w</p:attrName>
                                        </p:attrNameLst>
                                      </p:cBhvr>
                                      <p:tavLst>
                                        <p:tav tm="0">
                                          <p:val>
                                            <p:strVal val="#ppt_w"/>
                                          </p:val>
                                        </p:tav>
                                        <p:tav tm="100000">
                                          <p:val>
                                            <p:strVal val="#ppt_w"/>
                                          </p:val>
                                        </p:tav>
                                      </p:tavLst>
                                    </p:anim>
                                    <p:anim calcmode="lin" valueType="num">
                                      <p:cBhvr>
                                        <p:cTn id="10" dur="500" fill="hold"/>
                                        <p:tgtEl>
                                          <p:spTgt spid="7172"/>
                                        </p:tgtEl>
                                        <p:attrNameLst>
                                          <p:attrName>ppt_h</p:attrName>
                                        </p:attrNameLst>
                                      </p:cBhvr>
                                      <p:tavLst>
                                        <p:tav tm="0">
                                          <p:val>
                                            <p:fltVal val="0"/>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nodeType="clickEffect">
                                  <p:stCondLst>
                                    <p:cond delay="0"/>
                                  </p:stCondLst>
                                  <p:childTnLst>
                                    <p:set>
                                      <p:cBhvr>
                                        <p:cTn id="14" dur="1" fill="hold">
                                          <p:stCondLst>
                                            <p:cond delay="0"/>
                                          </p:stCondLst>
                                        </p:cTn>
                                        <p:tgtEl>
                                          <p:spTgt spid="7173"/>
                                        </p:tgtEl>
                                        <p:attrNameLst>
                                          <p:attrName>style.visibility</p:attrName>
                                        </p:attrNameLst>
                                      </p:cBhvr>
                                      <p:to>
                                        <p:strVal val="visible"/>
                                      </p:to>
                                    </p:set>
                                    <p:anim calcmode="lin" valueType="num">
                                      <p:cBhvr additive="base">
                                        <p:cTn id="15" dur="500" fill="hold"/>
                                        <p:tgtEl>
                                          <p:spTgt spid="7173"/>
                                        </p:tgtEl>
                                        <p:attrNameLst>
                                          <p:attrName>ppt_x</p:attrName>
                                        </p:attrNameLst>
                                      </p:cBhvr>
                                      <p:tavLst>
                                        <p:tav tm="0">
                                          <p:val>
                                            <p:strVal val="0-#ppt_w/2"/>
                                          </p:val>
                                        </p:tav>
                                        <p:tav tm="100000">
                                          <p:val>
                                            <p:strVal val="#ppt_x"/>
                                          </p:val>
                                        </p:tav>
                                      </p:tavLst>
                                    </p:anim>
                                    <p:anim calcmode="lin" valueType="num">
                                      <p:cBhvr additive="base">
                                        <p:cTn id="16" dur="500" fill="hold"/>
                                        <p:tgtEl>
                                          <p:spTgt spid="717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Dramatic.aif"/>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5749925"/>
            <a:ext cx="744538" cy="1031875"/>
          </a:xfrm>
          <a:prstGeom prst="rect">
            <a:avLst/>
          </a:prstGeom>
          <a:noFill/>
          <a:ln>
            <a:noFill/>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3"/>
          <p:cNvSpPr>
            <a:spLocks noGrp="1" noChangeArrowheads="1"/>
          </p:cNvSpPr>
          <p:nvPr>
            <p:ph type="body" idx="1"/>
          </p:nvPr>
        </p:nvSpPr>
        <p:spPr>
          <a:xfrm>
            <a:off x="685800" y="1676400"/>
            <a:ext cx="8001000" cy="4419600"/>
          </a:xfrm>
          <a:ln w="12700">
            <a:solidFill>
              <a:srgbClr val="FF0000"/>
            </a:solidFill>
            <a:miter lim="800000"/>
            <a:headEnd/>
            <a:tailEnd/>
          </a:ln>
          <a:extLst/>
        </p:spPr>
        <p:txBody>
          <a:bodyPr lIns="90487" tIns="44450" rIns="90487" bIns="44450">
            <a:normAutofit lnSpcReduction="10000"/>
          </a:bodyPr>
          <a:lstStyle/>
          <a:p>
            <a:pPr eaLnBrk="1" hangingPunct="1">
              <a:buClr>
                <a:schemeClr val="tx1"/>
              </a:buClr>
              <a:buFontTx/>
              <a:buNone/>
              <a:defRPr/>
            </a:pPr>
            <a:r>
              <a:rPr lang="en-US" sz="2400" dirty="0">
                <a:solidFill>
                  <a:srgbClr val="000186"/>
                </a:solidFill>
              </a:rPr>
              <a:t>HB 1209 (1993) The Education Reform </a:t>
            </a:r>
            <a:r>
              <a:rPr lang="en-US" sz="2400" dirty="0" smtClean="0">
                <a:solidFill>
                  <a:srgbClr val="000186"/>
                </a:solidFill>
              </a:rPr>
              <a:t>Act =</a:t>
            </a:r>
            <a:r>
              <a:rPr lang="en-US" sz="2400" dirty="0">
                <a:solidFill>
                  <a:srgbClr val="000186"/>
                </a:solidFill>
              </a:rPr>
              <a:t>&gt; 3 important tasks:</a:t>
            </a:r>
          </a:p>
          <a:p>
            <a:pPr eaLnBrk="1" hangingPunct="1">
              <a:buFontTx/>
              <a:buNone/>
              <a:defRPr/>
            </a:pPr>
            <a:r>
              <a:rPr lang="en-US" sz="2400" dirty="0">
                <a:solidFill>
                  <a:srgbClr val="000186"/>
                </a:solidFill>
              </a:rPr>
              <a:t>1.  to </a:t>
            </a:r>
            <a:r>
              <a:rPr lang="en-US" sz="2400" dirty="0">
                <a:solidFill>
                  <a:srgbClr val="FF0000"/>
                </a:solidFill>
              </a:rPr>
              <a:t>describe what all students should know and be able to do </a:t>
            </a:r>
            <a:r>
              <a:rPr lang="en-US" sz="2400" dirty="0">
                <a:solidFill>
                  <a:srgbClr val="000186"/>
                </a:solidFill>
              </a:rPr>
              <a:t>in reading, writing, communications, math, science, health/fitness, social studies, arts, (</a:t>
            </a:r>
            <a:r>
              <a:rPr lang="en-US" sz="2400" u="sng" dirty="0" err="1">
                <a:solidFill>
                  <a:srgbClr val="FF0000"/>
                </a:solidFill>
              </a:rPr>
              <a:t>EALRs</a:t>
            </a:r>
            <a:r>
              <a:rPr lang="en-US" sz="2400" u="sng" dirty="0">
                <a:solidFill>
                  <a:srgbClr val="FF0000"/>
                </a:solidFill>
              </a:rPr>
              <a:t>, </a:t>
            </a:r>
            <a:r>
              <a:rPr lang="en-US" sz="2400" u="sng" dirty="0" err="1" smtClean="0">
                <a:solidFill>
                  <a:srgbClr val="FF0000"/>
                </a:solidFill>
              </a:rPr>
              <a:t>GLEs</a:t>
            </a:r>
            <a:r>
              <a:rPr lang="en-US" sz="2400" u="sng" dirty="0" smtClean="0">
                <a:solidFill>
                  <a:srgbClr val="FF0000"/>
                </a:solidFill>
              </a:rPr>
              <a:t>, Standards</a:t>
            </a:r>
            <a:r>
              <a:rPr lang="en-US" sz="2400" dirty="0" smtClean="0">
                <a:solidFill>
                  <a:srgbClr val="000186"/>
                </a:solidFill>
              </a:rPr>
              <a:t>)</a:t>
            </a:r>
            <a:endParaRPr lang="en-US" sz="2400" dirty="0">
              <a:solidFill>
                <a:schemeClr val="bg2"/>
              </a:solidFill>
            </a:endParaRPr>
          </a:p>
          <a:p>
            <a:pPr eaLnBrk="1" hangingPunct="1">
              <a:buFontTx/>
              <a:buNone/>
              <a:defRPr/>
            </a:pPr>
            <a:r>
              <a:rPr lang="en-US" sz="2400" dirty="0">
                <a:solidFill>
                  <a:srgbClr val="000186"/>
                </a:solidFill>
              </a:rPr>
              <a:t>2.  develop an</a:t>
            </a:r>
            <a:r>
              <a:rPr lang="en-US" sz="2400" dirty="0"/>
              <a:t> </a:t>
            </a:r>
            <a:r>
              <a:rPr lang="en-US" sz="2400" dirty="0">
                <a:solidFill>
                  <a:srgbClr val="FF0000"/>
                </a:solidFill>
              </a:rPr>
              <a:t>assessment system</a:t>
            </a:r>
            <a:r>
              <a:rPr lang="en-US" sz="2400" dirty="0">
                <a:solidFill>
                  <a:schemeClr val="tx2"/>
                </a:solidFill>
              </a:rPr>
              <a:t> </a:t>
            </a:r>
            <a:r>
              <a:rPr lang="en-US" sz="2400" dirty="0">
                <a:solidFill>
                  <a:srgbClr val="000186"/>
                </a:solidFill>
              </a:rPr>
              <a:t>to measure progress toward these goals, </a:t>
            </a:r>
            <a:r>
              <a:rPr lang="en-US" sz="2000" dirty="0">
                <a:solidFill>
                  <a:srgbClr val="FF0000"/>
                </a:solidFill>
              </a:rPr>
              <a:t>(</a:t>
            </a:r>
            <a:r>
              <a:rPr lang="en-US" sz="2000" strike="dblStrike" dirty="0" smtClean="0">
                <a:solidFill>
                  <a:srgbClr val="FF0000"/>
                </a:solidFill>
              </a:rPr>
              <a:t>WASL</a:t>
            </a:r>
            <a:r>
              <a:rPr lang="en-US" sz="2000" dirty="0" smtClean="0">
                <a:solidFill>
                  <a:srgbClr val="FF0000"/>
                </a:solidFill>
              </a:rPr>
              <a:t>  Grades 3-8: Measurements of Student Progress (MSP) Grades 9-12: High School Proficiency Exam (HSPE) &amp; End-of-Course (EOC) assessments in Math </a:t>
            </a:r>
            <a:r>
              <a:rPr lang="en-US" sz="1800" dirty="0" smtClean="0">
                <a:solidFill>
                  <a:srgbClr val="FF0000"/>
                </a:solidFill>
              </a:rPr>
              <a:t>and Biology</a:t>
            </a:r>
            <a:r>
              <a:rPr lang="en-US" sz="2000" dirty="0" smtClean="0">
                <a:solidFill>
                  <a:srgbClr val="FF0000"/>
                </a:solidFill>
              </a:rPr>
              <a:t>.  And now: “Smarter Balanced…”)</a:t>
            </a:r>
          </a:p>
          <a:p>
            <a:pPr eaLnBrk="1" hangingPunct="1">
              <a:buFontTx/>
              <a:buNone/>
              <a:defRPr/>
            </a:pPr>
            <a:r>
              <a:rPr lang="en-US" sz="2400" dirty="0">
                <a:solidFill>
                  <a:srgbClr val="000186"/>
                </a:solidFill>
              </a:rPr>
              <a:t>3.  recommend an</a:t>
            </a:r>
            <a:r>
              <a:rPr lang="en-US" sz="2400" dirty="0"/>
              <a:t> </a:t>
            </a:r>
            <a:r>
              <a:rPr lang="en-US" sz="2400" dirty="0">
                <a:solidFill>
                  <a:srgbClr val="FF0000"/>
                </a:solidFill>
              </a:rPr>
              <a:t>accountability system</a:t>
            </a:r>
            <a:r>
              <a:rPr lang="en-US" sz="2400" dirty="0"/>
              <a:t> </a:t>
            </a:r>
            <a:r>
              <a:rPr lang="en-US" sz="2400" dirty="0">
                <a:solidFill>
                  <a:srgbClr val="000186"/>
                </a:solidFill>
              </a:rPr>
              <a:t>that will recognize success and provide support</a:t>
            </a:r>
            <a:r>
              <a:rPr lang="en-US" sz="2400" dirty="0" smtClean="0">
                <a:solidFill>
                  <a:srgbClr val="000186"/>
                </a:solidFill>
              </a:rPr>
              <a:t>.  </a:t>
            </a:r>
            <a:r>
              <a:rPr lang="en-US" sz="2400" dirty="0" smtClean="0">
                <a:solidFill>
                  <a:schemeClr val="bg2"/>
                </a:solidFill>
              </a:rPr>
              <a:t>  </a:t>
            </a:r>
            <a:endParaRPr lang="en-US" sz="2400" dirty="0">
              <a:solidFill>
                <a:schemeClr val="bg2"/>
              </a:solidFill>
            </a:endParaRPr>
          </a:p>
        </p:txBody>
      </p:sp>
      <p:sp>
        <p:nvSpPr>
          <p:cNvPr id="21507" name="Rectangle 4"/>
          <p:cNvSpPr>
            <a:spLocks noGrp="1" noChangeArrowheads="1"/>
          </p:cNvSpPr>
          <p:nvPr>
            <p:ph type="title"/>
          </p:nvPr>
        </p:nvSpPr>
        <p:spPr>
          <a:xfrm>
            <a:off x="2209800" y="304800"/>
            <a:ext cx="6324600" cy="1143000"/>
          </a:xfrm>
          <a:noFill/>
        </p:spPr>
        <p:txBody>
          <a:bodyPr lIns="90487" tIns="44450" rIns="90487" bIns="44450"/>
          <a:lstStyle/>
          <a:p>
            <a:pPr eaLnBrk="1" hangingPunct="1"/>
            <a:r>
              <a:rPr lang="en-US" sz="3200">
                <a:solidFill>
                  <a:srgbClr val="000186"/>
                </a:solidFill>
                <a:latin typeface="Times" charset="0"/>
                <a:ea typeface="ＭＳ Ｐゴシック" charset="0"/>
                <a:cs typeface="ＭＳ Ｐゴシック" charset="0"/>
              </a:rPr>
              <a:t>School Reform in Washington State</a:t>
            </a:r>
            <a:endParaRPr lang="en-US" sz="3200">
              <a:latin typeface="Times" charset="0"/>
              <a:ea typeface="ＭＳ Ｐゴシック" charset="0"/>
              <a:cs typeface="ＭＳ Ｐゴシック" charset="0"/>
            </a:endParaRPr>
          </a:p>
        </p:txBody>
      </p:sp>
      <p:pic>
        <p:nvPicPr>
          <p:cNvPr id="21508"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2108200"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226046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195">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819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8195">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8195">
                                            <p:txEl>
                                              <p:pRg st="1" end="1"/>
                                            </p:txEl>
                                          </p:spTgt>
                                        </p:tgtEl>
                                        <p:attrNameLst>
                                          <p:attrName>style.visibility</p:attrName>
                                        </p:attrNameLst>
                                      </p:cBhvr>
                                      <p:to>
                                        <p:strVal val="visible"/>
                                      </p:to>
                                    </p:set>
                                    <p:anim calcmode="lin" valueType="num">
                                      <p:cBhvr>
                                        <p:cTn id="15" dur="5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8195">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8195">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8195">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8195">
                                            <p:txEl>
                                              <p:pRg st="2" end="2"/>
                                            </p:txEl>
                                          </p:spTgt>
                                        </p:tgtEl>
                                        <p:attrNameLst>
                                          <p:attrName>style.visibility</p:attrName>
                                        </p:attrNameLst>
                                      </p:cBhvr>
                                      <p:to>
                                        <p:strVal val="visible"/>
                                      </p:to>
                                    </p:set>
                                    <p:anim calcmode="lin" valueType="num">
                                      <p:cBhvr>
                                        <p:cTn id="23" dur="500" fill="hold"/>
                                        <p:tgtEl>
                                          <p:spTgt spid="819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8195">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8195">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8195">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8195">
                                            <p:txEl>
                                              <p:pRg st="3" end="3"/>
                                            </p:txEl>
                                          </p:spTgt>
                                        </p:tgtEl>
                                        <p:attrNameLst>
                                          <p:attrName>style.visibility</p:attrName>
                                        </p:attrNameLst>
                                      </p:cBhvr>
                                      <p:to>
                                        <p:strVal val="visible"/>
                                      </p:to>
                                    </p:set>
                                    <p:anim calcmode="lin" valueType="num">
                                      <p:cBhvr>
                                        <p:cTn id="31" dur="500" fill="hold"/>
                                        <p:tgtEl>
                                          <p:spTgt spid="819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8195">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8195">
                                            <p:txEl>
                                              <p:pRg st="3" end="3"/>
                                            </p:txEl>
                                          </p:spTgt>
                                        </p:tgtEl>
                                        <p:attrNameLst>
                                          <p:attrName>ppt_x</p:attrName>
                                        </p:attrNameLst>
                                      </p:cBhvr>
                                      <p:tavLst>
                                        <p:tav tm="0">
                                          <p:val>
                                            <p:fltVal val="0.5"/>
                                          </p:val>
                                        </p:tav>
                                        <p:tav tm="100000">
                                          <p:val>
                                            <p:strVal val="#ppt_x"/>
                                          </p:val>
                                        </p:tav>
                                      </p:tavLst>
                                    </p:anim>
                                    <p:anim calcmode="lin" valueType="num">
                                      <p:cBhvr>
                                        <p:cTn id="34" dur="500" fill="hold"/>
                                        <p:tgtEl>
                                          <p:spTgt spid="8195">
                                            <p:txEl>
                                              <p:pRg st="3" end="3"/>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smtClean="0">
                <a:solidFill>
                  <a:schemeClr val="tx1"/>
                </a:solidFill>
                <a:ea typeface="ＭＳ Ｐゴシック" pitchFamily="19" charset="-128"/>
                <a:cs typeface="ＭＳ Ｐゴシック" pitchFamily="19" charset="-128"/>
              </a:rPr>
              <a:t>Assessment vs. Evaluation</a:t>
            </a:r>
            <a:endParaRPr lang="en-US" dirty="0">
              <a:solidFill>
                <a:schemeClr val="tx1"/>
              </a:solidFill>
              <a:ea typeface="ＭＳ Ｐゴシック" pitchFamily="19" charset="-128"/>
              <a:cs typeface="ＭＳ Ｐゴシック" pitchFamily="19" charset="-128"/>
            </a:endParaRPr>
          </a:p>
        </p:txBody>
      </p:sp>
      <p:sp>
        <p:nvSpPr>
          <p:cNvPr id="12291" name="Rectangle 3"/>
          <p:cNvSpPr>
            <a:spLocks noGrp="1" noChangeArrowheads="1"/>
          </p:cNvSpPr>
          <p:nvPr>
            <p:ph type="body" idx="1"/>
          </p:nvPr>
        </p:nvSpPr>
        <p:spPr>
          <a:xfrm>
            <a:off x="457200" y="1447800"/>
            <a:ext cx="4648200" cy="4952999"/>
          </a:xfrm>
        </p:spPr>
        <p:txBody>
          <a:bodyPr>
            <a:normAutofit fontScale="77500" lnSpcReduction="20000"/>
          </a:bodyPr>
          <a:lstStyle/>
          <a:p>
            <a:r>
              <a:rPr lang="en-US" b="1" dirty="0"/>
              <a:t>Assessment </a:t>
            </a:r>
            <a:r>
              <a:rPr lang="en-US" dirty="0"/>
              <a:t>is defined as the process of gathering evidence about a student's knowledge of, ability to use, </a:t>
            </a:r>
            <a:r>
              <a:rPr lang="en-US" dirty="0" smtClean="0"/>
              <a:t>and disposition </a:t>
            </a:r>
            <a:r>
              <a:rPr lang="en-US" dirty="0"/>
              <a:t>toward the area under study, and of making inferences from that evidence for a variety of purposes.  </a:t>
            </a:r>
            <a:endParaRPr lang="en-US" dirty="0" smtClean="0"/>
          </a:p>
          <a:p>
            <a:endParaRPr lang="en-US" sz="1500" dirty="0"/>
          </a:p>
          <a:p>
            <a:r>
              <a:rPr lang="en-US" b="1" dirty="0"/>
              <a:t>Evaluation </a:t>
            </a:r>
            <a:r>
              <a:rPr lang="en-US" dirty="0"/>
              <a:t>is defined as the process of determining the worth of, or assigning a value to, something on the basis of careful examination and judgment.  </a:t>
            </a:r>
            <a:endParaRPr lang="en-US" dirty="0" smtClean="0"/>
          </a:p>
          <a:p>
            <a:pPr marL="0" indent="0" eaLnBrk="1" hangingPunct="1">
              <a:buNone/>
            </a:pPr>
            <a:endParaRPr lang="en-US" dirty="0" smtClean="0">
              <a:solidFill>
                <a:srgbClr val="000000"/>
              </a:solidFill>
              <a:ea typeface="ＭＳ Ｐゴシック" pitchFamily="19" charset="-128"/>
              <a:cs typeface="ＭＳ Ｐゴシック" pitchFamily="19" charset="-128"/>
            </a:endParaRPr>
          </a:p>
        </p:txBody>
      </p:sp>
      <p:grpSp>
        <p:nvGrpSpPr>
          <p:cNvPr id="7" name="Group 6"/>
          <p:cNvGrpSpPr/>
          <p:nvPr/>
        </p:nvGrpSpPr>
        <p:grpSpPr>
          <a:xfrm>
            <a:off x="5486400" y="2133600"/>
            <a:ext cx="3505200" cy="3352800"/>
            <a:chOff x="5486400" y="2133600"/>
            <a:chExt cx="3505200" cy="3352800"/>
          </a:xfrm>
        </p:grpSpPr>
        <p:sp>
          <p:nvSpPr>
            <p:cNvPr id="2" name="Oval 1"/>
            <p:cNvSpPr/>
            <p:nvPr/>
          </p:nvSpPr>
          <p:spPr>
            <a:xfrm>
              <a:off x="5486400" y="2133600"/>
              <a:ext cx="3505200" cy="3352800"/>
            </a:xfrm>
            <a:prstGeom prst="ellipse">
              <a:avLst/>
            </a:prstGeom>
            <a:effectLst>
              <a:outerShdw blurRad="40000" dist="23000" dir="5400000" rotWithShape="0">
                <a:srgbClr val="000000">
                  <a:alpha val="35000"/>
                </a:srgbClr>
              </a:outerShdw>
              <a:reflection stA="23000" endPos="21000" dist="254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Hexagon 2"/>
            <p:cNvSpPr/>
            <p:nvPr/>
          </p:nvSpPr>
          <p:spPr>
            <a:xfrm>
              <a:off x="7086600" y="4114800"/>
              <a:ext cx="1295400" cy="762000"/>
            </a:xfrm>
            <a:prstGeom prst="hexagon">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7213366" y="4297402"/>
              <a:ext cx="1168634" cy="369332"/>
            </a:xfrm>
            <a:prstGeom prst="rect">
              <a:avLst/>
            </a:prstGeom>
            <a:noFill/>
          </p:spPr>
          <p:txBody>
            <a:bodyPr wrap="none" rtlCol="0">
              <a:spAutoFit/>
            </a:bodyPr>
            <a:lstStyle/>
            <a:p>
              <a:r>
                <a:rPr lang="en-US" dirty="0" smtClean="0"/>
                <a:t>Evaluation</a:t>
              </a:r>
              <a:endParaRPr lang="en-US" dirty="0"/>
            </a:p>
          </p:txBody>
        </p:sp>
        <p:sp>
          <p:nvSpPr>
            <p:cNvPr id="5" name="TextBox 4"/>
            <p:cNvSpPr txBox="1"/>
            <p:nvPr/>
          </p:nvSpPr>
          <p:spPr>
            <a:xfrm>
              <a:off x="6248400" y="2438400"/>
              <a:ext cx="1292053" cy="369332"/>
            </a:xfrm>
            <a:prstGeom prst="rect">
              <a:avLst/>
            </a:prstGeom>
            <a:noFill/>
          </p:spPr>
          <p:txBody>
            <a:bodyPr wrap="none" rtlCol="0">
              <a:spAutoFit/>
            </a:bodyPr>
            <a:lstStyle/>
            <a:p>
              <a:r>
                <a:rPr lang="en-US" dirty="0" smtClean="0"/>
                <a:t>Assessment</a:t>
              </a:r>
              <a:endParaRPr lang="en-US"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2" end="2"/>
                                            </p:txEl>
                                          </p:spTgt>
                                        </p:tgtEl>
                                        <p:attrNameLst>
                                          <p:attrName>style.visibility</p:attrName>
                                        </p:attrNameLst>
                                      </p:cBhvr>
                                      <p:to>
                                        <p:strVal val="visible"/>
                                      </p:to>
                                    </p:set>
                                    <p:animEffect transition="in" filter="fade">
                                      <p:cBhvr>
                                        <p:cTn id="12" dur="500"/>
                                        <p:tgtEl>
                                          <p:spTgt spid="122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en-US" dirty="0" smtClean="0">
                <a:solidFill>
                  <a:schemeClr val="tx1"/>
                </a:solidFill>
                <a:ea typeface="ＭＳ Ｐゴシック" pitchFamily="19" charset="-128"/>
                <a:cs typeface="ＭＳ Ｐゴシック" pitchFamily="19" charset="-128"/>
              </a:rPr>
              <a:t>Formative vs. Summative Assessment </a:t>
            </a:r>
            <a:endParaRPr lang="en-US" dirty="0">
              <a:solidFill>
                <a:schemeClr val="tx1"/>
              </a:solidFill>
              <a:ea typeface="ＭＳ Ｐゴシック" pitchFamily="19" charset="-128"/>
              <a:cs typeface="ＭＳ Ｐゴシック" pitchFamily="19" charset="-128"/>
            </a:endParaRPr>
          </a:p>
        </p:txBody>
      </p:sp>
      <p:sp>
        <p:nvSpPr>
          <p:cNvPr id="12291" name="Rectangle 3"/>
          <p:cNvSpPr>
            <a:spLocks noGrp="1" noChangeArrowheads="1"/>
          </p:cNvSpPr>
          <p:nvPr>
            <p:ph type="body" idx="1"/>
          </p:nvPr>
        </p:nvSpPr>
        <p:spPr>
          <a:xfrm>
            <a:off x="457200" y="1447800"/>
            <a:ext cx="8229600" cy="4525963"/>
          </a:xfrm>
        </p:spPr>
        <p:txBody>
          <a:bodyPr>
            <a:normAutofit/>
          </a:bodyPr>
          <a:lstStyle/>
          <a:p>
            <a:r>
              <a:rPr lang="en-US" sz="2500" b="1" dirty="0"/>
              <a:t>Assessment </a:t>
            </a:r>
            <a:r>
              <a:rPr lang="en-US" sz="2500" dirty="0"/>
              <a:t>is defined as the process of gathering evidence about a student's knowledge of, ability to use, and disposition toward the area under study, and of making inferences from that evidence for a variety of purposes.  </a:t>
            </a:r>
            <a:endParaRPr lang="en-US" sz="2500" dirty="0" smtClean="0"/>
          </a:p>
          <a:p>
            <a:r>
              <a:rPr lang="en-US" sz="2800" dirty="0" smtClean="0"/>
              <a:t>Formative assessment – informs next steps in instruction;</a:t>
            </a:r>
          </a:p>
          <a:p>
            <a:r>
              <a:rPr lang="en-US" sz="2800" dirty="0" smtClean="0"/>
              <a:t>Summative assessment – sums up a student’s performance.</a:t>
            </a:r>
          </a:p>
          <a:p>
            <a:endParaRPr lang="en-US" sz="1500" dirty="0"/>
          </a:p>
        </p:txBody>
      </p:sp>
    </p:spTree>
    <p:extLst>
      <p:ext uri="{BB962C8B-B14F-4D97-AF65-F5344CB8AC3E}">
        <p14:creationId xmlns:p14="http://schemas.microsoft.com/office/powerpoint/2010/main" val="26607647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4938"/>
            <a:ext cx="8229600" cy="792162"/>
          </a:xfrm>
          <a:effectLst>
            <a:outerShdw blurRad="50800" dist="38100" dir="2700000">
              <a:srgbClr val="000000">
                <a:alpha val="43000"/>
              </a:srgbClr>
            </a:outerShdw>
          </a:effectLst>
        </p:spPr>
        <p:txBody>
          <a:bodyPr>
            <a:noAutofit/>
          </a:bodyPr>
          <a:lstStyle/>
          <a:p>
            <a:pPr algn="l"/>
            <a:r>
              <a:rPr lang="en-US" sz="4000" b="1" dirty="0" smtClean="0"/>
              <a:t>Put these steps in order:</a:t>
            </a:r>
            <a:endParaRPr lang="en-US" sz="4000" b="1" dirty="0"/>
          </a:p>
        </p:txBody>
      </p:sp>
      <p:sp>
        <p:nvSpPr>
          <p:cNvPr id="9" name="TextBox 8"/>
          <p:cNvSpPr txBox="1"/>
          <p:nvPr/>
        </p:nvSpPr>
        <p:spPr>
          <a:xfrm rot="947447">
            <a:off x="5442944" y="1989659"/>
            <a:ext cx="3503483" cy="584776"/>
          </a:xfrm>
          <a:prstGeom prst="rect">
            <a:avLst/>
          </a:prstGeom>
          <a:noFill/>
        </p:spPr>
        <p:txBody>
          <a:bodyPr wrap="none" rtlCol="0">
            <a:spAutoFit/>
          </a:bodyPr>
          <a:lstStyle/>
          <a:p>
            <a:r>
              <a:rPr lang="en-US" sz="3200" dirty="0"/>
              <a:t>Know your </a:t>
            </a:r>
            <a:r>
              <a:rPr lang="en-US" sz="3200" dirty="0" smtClean="0"/>
              <a:t>content</a:t>
            </a:r>
            <a:r>
              <a:rPr lang="en-US" sz="3200" dirty="0"/>
              <a:t>.</a:t>
            </a:r>
          </a:p>
        </p:txBody>
      </p:sp>
      <p:sp>
        <p:nvSpPr>
          <p:cNvPr id="10" name="TextBox 9"/>
          <p:cNvSpPr txBox="1"/>
          <p:nvPr/>
        </p:nvSpPr>
        <p:spPr>
          <a:xfrm rot="575448">
            <a:off x="3312743" y="5537410"/>
            <a:ext cx="5234927" cy="584776"/>
          </a:xfrm>
          <a:prstGeom prst="rect">
            <a:avLst/>
          </a:prstGeom>
          <a:noFill/>
        </p:spPr>
        <p:txBody>
          <a:bodyPr wrap="none" rtlCol="0">
            <a:spAutoFit/>
          </a:bodyPr>
          <a:lstStyle/>
          <a:p>
            <a:r>
              <a:rPr lang="en-US" sz="3200" dirty="0"/>
              <a:t>Develop your learning </a:t>
            </a:r>
            <a:r>
              <a:rPr lang="en-US" sz="3200" dirty="0" smtClean="0"/>
              <a:t>targets. </a:t>
            </a:r>
            <a:endParaRPr lang="en-US" sz="3200" dirty="0"/>
          </a:p>
        </p:txBody>
      </p:sp>
      <p:sp>
        <p:nvSpPr>
          <p:cNvPr id="11" name="TextBox 10"/>
          <p:cNvSpPr txBox="1"/>
          <p:nvPr/>
        </p:nvSpPr>
        <p:spPr>
          <a:xfrm rot="20220929">
            <a:off x="1451546" y="4532859"/>
            <a:ext cx="4701527" cy="584776"/>
          </a:xfrm>
          <a:prstGeom prst="rect">
            <a:avLst/>
          </a:prstGeom>
          <a:noFill/>
        </p:spPr>
        <p:txBody>
          <a:bodyPr wrap="none" rtlCol="0">
            <a:spAutoFit/>
          </a:bodyPr>
          <a:lstStyle/>
          <a:p>
            <a:r>
              <a:rPr lang="en-US" sz="3200" dirty="0"/>
              <a:t>Develop your </a:t>
            </a:r>
            <a:r>
              <a:rPr lang="en-US" sz="3200" dirty="0" smtClean="0"/>
              <a:t>assessments. </a:t>
            </a:r>
            <a:endParaRPr lang="en-US" sz="3200" dirty="0"/>
          </a:p>
        </p:txBody>
      </p:sp>
      <p:sp>
        <p:nvSpPr>
          <p:cNvPr id="12" name="TextBox 11"/>
          <p:cNvSpPr txBox="1"/>
          <p:nvPr/>
        </p:nvSpPr>
        <p:spPr>
          <a:xfrm rot="18152316">
            <a:off x="-1085271" y="3552935"/>
            <a:ext cx="6268863" cy="861774"/>
          </a:xfrm>
          <a:prstGeom prst="rect">
            <a:avLst/>
          </a:prstGeom>
          <a:noFill/>
        </p:spPr>
        <p:txBody>
          <a:bodyPr wrap="none" rtlCol="0">
            <a:spAutoFit/>
          </a:bodyPr>
          <a:lstStyle/>
          <a:p>
            <a:r>
              <a:rPr lang="en-US" sz="3200" dirty="0"/>
              <a:t>Develop your instructional </a:t>
            </a:r>
            <a:r>
              <a:rPr lang="en-US" sz="3200" dirty="0" smtClean="0"/>
              <a:t>activities.</a:t>
            </a:r>
            <a:endParaRPr lang="en-US" sz="3200" dirty="0"/>
          </a:p>
          <a:p>
            <a:endParaRPr lang="en-US" dirty="0"/>
          </a:p>
        </p:txBody>
      </p:sp>
      <p:sp>
        <p:nvSpPr>
          <p:cNvPr id="13" name="TextBox 12"/>
          <p:cNvSpPr txBox="1"/>
          <p:nvPr/>
        </p:nvSpPr>
        <p:spPr>
          <a:xfrm rot="2376489">
            <a:off x="2526660" y="2960262"/>
            <a:ext cx="7434435" cy="830997"/>
          </a:xfrm>
          <a:prstGeom prst="rect">
            <a:avLst/>
          </a:prstGeom>
          <a:noFill/>
        </p:spPr>
        <p:txBody>
          <a:bodyPr wrap="none" rtlCol="0">
            <a:spAutoFit/>
          </a:bodyPr>
          <a:lstStyle/>
          <a:p>
            <a:r>
              <a:rPr lang="en-US" sz="3000" dirty="0"/>
              <a:t>Evaluate the quality and equity of the process.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noAutofit/>
          </a:bodyPr>
          <a:lstStyle/>
          <a:p>
            <a:pPr algn="l"/>
            <a:r>
              <a:rPr lang="en-US" sz="4000" dirty="0" smtClean="0"/>
              <a:t>Backward Design: Assessment in the curriculum planning process</a:t>
            </a:r>
            <a:endParaRPr lang="en-US" sz="4000" dirty="0"/>
          </a:p>
        </p:txBody>
      </p:sp>
      <p:sp>
        <p:nvSpPr>
          <p:cNvPr id="3" name="Content Placeholder 2"/>
          <p:cNvSpPr>
            <a:spLocks noGrp="1"/>
          </p:cNvSpPr>
          <p:nvPr>
            <p:ph idx="1"/>
          </p:nvPr>
        </p:nvSpPr>
        <p:spPr>
          <a:xfrm>
            <a:off x="304800" y="1828800"/>
            <a:ext cx="8839200" cy="4068763"/>
          </a:xfrm>
          <a:effectLst>
            <a:outerShdw blurRad="50800" dist="38100" dir="2700000">
              <a:srgbClr val="000000">
                <a:alpha val="43000"/>
              </a:srgbClr>
            </a:outerShdw>
          </a:effectLst>
        </p:spPr>
        <p:txBody>
          <a:bodyPr/>
          <a:lstStyle/>
          <a:p>
            <a:r>
              <a:rPr lang="en-US" dirty="0" smtClean="0"/>
              <a:t>Know your content!</a:t>
            </a:r>
          </a:p>
          <a:p>
            <a:r>
              <a:rPr lang="en-US" dirty="0" smtClean="0"/>
              <a:t>Develop your learning targets;                             	   </a:t>
            </a:r>
            <a:endParaRPr lang="en-US" dirty="0"/>
          </a:p>
          <a:p>
            <a:r>
              <a:rPr lang="en-US" dirty="0" smtClean="0"/>
              <a:t>Develop your assessments;  							</a:t>
            </a:r>
            <a:endParaRPr lang="en-US" sz="2000" dirty="0" smtClean="0"/>
          </a:p>
          <a:p>
            <a:r>
              <a:rPr lang="en-US" dirty="0" smtClean="0"/>
              <a:t>Develop your instructional activities;</a:t>
            </a:r>
          </a:p>
          <a:p>
            <a:r>
              <a:rPr lang="en-US" dirty="0" smtClean="0"/>
              <a:t>Evaluate the quality and equity of the process.</a:t>
            </a:r>
            <a:endParaRPr lang="en-US" dirty="0"/>
          </a:p>
        </p:txBody>
      </p:sp>
      <p:pic>
        <p:nvPicPr>
          <p:cNvPr id="5" name="Picture 4"/>
          <p:cNvPicPr>
            <a:picLocks noChangeAspect="1"/>
          </p:cNvPicPr>
          <p:nvPr/>
        </p:nvPicPr>
        <p:blipFill>
          <a:blip r:embed="rId2"/>
          <a:stretch>
            <a:fillRect/>
          </a:stretch>
        </p:blipFill>
        <p:spPr>
          <a:xfrm flipH="1">
            <a:off x="7239000" y="4983162"/>
            <a:ext cx="1143000" cy="147674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TextBox 5"/>
          <p:cNvSpPr txBox="1"/>
          <p:nvPr/>
        </p:nvSpPr>
        <p:spPr>
          <a:xfrm>
            <a:off x="990600" y="6273800"/>
            <a:ext cx="5456730" cy="369332"/>
          </a:xfrm>
          <a:prstGeom prst="rect">
            <a:avLst/>
          </a:prstGeom>
          <a:noFill/>
        </p:spPr>
        <p:txBody>
          <a:bodyPr wrap="none" rtlCol="0">
            <a:spAutoFit/>
          </a:bodyPr>
          <a:lstStyle/>
          <a:p>
            <a:r>
              <a:rPr lang="en-US" dirty="0" smtClean="0"/>
              <a:t>Wiggins </a:t>
            </a:r>
            <a:r>
              <a:rPr lang="en-US" dirty="0"/>
              <a:t>and </a:t>
            </a:r>
            <a:r>
              <a:rPr lang="en-US" dirty="0" err="1" smtClean="0"/>
              <a:t>McTighe</a:t>
            </a:r>
            <a:r>
              <a:rPr lang="en-US" dirty="0" smtClean="0"/>
              <a:t> (2005).  </a:t>
            </a:r>
            <a:r>
              <a:rPr lang="en-US" u="sng" dirty="0"/>
              <a:t>Understanding by </a:t>
            </a:r>
            <a:r>
              <a:rPr lang="en-US" u="sng" dirty="0" smtClean="0"/>
              <a:t>Design</a:t>
            </a:r>
            <a:r>
              <a:rPr lang="en-US" dirty="0" smtClean="0"/>
              <a:t> </a:t>
            </a:r>
            <a:endParaRPr lang="en-US" dirty="0"/>
          </a:p>
        </p:txBody>
      </p:sp>
    </p:spTree>
    <p:extLst>
      <p:ext uri="{BB962C8B-B14F-4D97-AF65-F5344CB8AC3E}">
        <p14:creationId xmlns:p14="http://schemas.microsoft.com/office/powerpoint/2010/main" val="4702087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5438"/>
            <a:ext cx="9144000" cy="792162"/>
          </a:xfrm>
        </p:spPr>
        <p:txBody>
          <a:bodyPr>
            <a:noAutofit/>
          </a:bodyPr>
          <a:lstStyle/>
          <a:p>
            <a:r>
              <a:rPr lang="en-US" sz="2400" dirty="0"/>
              <a:t>Content – LTs </a:t>
            </a:r>
            <a:r>
              <a:rPr lang="en-US" sz="2400" dirty="0" smtClean="0"/>
              <a:t>– </a:t>
            </a:r>
            <a:r>
              <a:rPr lang="en-US" sz="2400" dirty="0"/>
              <a:t>Assessment – Instructional Activities </a:t>
            </a:r>
            <a:r>
              <a:rPr lang="en-US" sz="2400" dirty="0" smtClean="0"/>
              <a:t>– </a:t>
            </a:r>
            <a:r>
              <a:rPr lang="en-US" sz="2400" dirty="0"/>
              <a:t>Equity</a:t>
            </a:r>
            <a:br>
              <a:rPr lang="en-US" sz="2400" dirty="0"/>
            </a:b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4260767637"/>
              </p:ext>
            </p:extLst>
          </p:nvPr>
        </p:nvGraphicFramePr>
        <p:xfrm>
          <a:off x="360256" y="1143000"/>
          <a:ext cx="8402744" cy="4480559"/>
        </p:xfrm>
        <a:graphic>
          <a:graphicData uri="http://schemas.openxmlformats.org/drawingml/2006/table">
            <a:tbl>
              <a:tblPr firstRow="1" bandRow="1">
                <a:tableStyleId>{5C22544A-7EE6-4342-B048-85BDC9FD1C3A}</a:tableStyleId>
              </a:tblPr>
              <a:tblGrid>
                <a:gridCol w="2100686"/>
                <a:gridCol w="2112594"/>
                <a:gridCol w="2088778"/>
                <a:gridCol w="2100686"/>
              </a:tblGrid>
              <a:tr h="323461">
                <a:tc>
                  <a:txBody>
                    <a:bodyPr/>
                    <a:lstStyle/>
                    <a:p>
                      <a:pPr algn="ctr"/>
                      <a:r>
                        <a:rPr lang="en-US" b="1" u="sng" dirty="0" smtClean="0">
                          <a:solidFill>
                            <a:schemeClr val="tx1">
                              <a:lumMod val="50000"/>
                              <a:lumOff val="50000"/>
                            </a:schemeClr>
                          </a:solidFill>
                        </a:rPr>
                        <a:t>Learning Targets</a:t>
                      </a:r>
                      <a:endParaRPr lang="en-US" b="1" u="sng" dirty="0">
                        <a:solidFill>
                          <a:schemeClr val="tx1">
                            <a:lumMod val="50000"/>
                            <a:lumOff val="50000"/>
                          </a:schemeClr>
                        </a:solidFill>
                      </a:endParaRPr>
                    </a:p>
                  </a:txBody>
                  <a:tcPr>
                    <a:noFill/>
                  </a:tcPr>
                </a:tc>
                <a:tc>
                  <a:txBody>
                    <a:bodyPr/>
                    <a:lstStyle/>
                    <a:p>
                      <a:pPr algn="ctr"/>
                      <a:r>
                        <a:rPr lang="en-US" b="1" u="sng" dirty="0" smtClean="0">
                          <a:solidFill>
                            <a:schemeClr val="tx1">
                              <a:lumMod val="50000"/>
                              <a:lumOff val="50000"/>
                            </a:schemeClr>
                          </a:solidFill>
                        </a:rPr>
                        <a:t>Evidence</a:t>
                      </a:r>
                      <a:endParaRPr lang="en-US" b="1" u="sng" dirty="0">
                        <a:solidFill>
                          <a:schemeClr val="tx1">
                            <a:lumMod val="50000"/>
                            <a:lumOff val="50000"/>
                          </a:schemeClr>
                        </a:solidFill>
                      </a:endParaRPr>
                    </a:p>
                  </a:txBody>
                  <a:tcPr>
                    <a:noFill/>
                  </a:tcPr>
                </a:tc>
                <a:tc>
                  <a:txBody>
                    <a:bodyPr/>
                    <a:lstStyle/>
                    <a:p>
                      <a:pPr algn="ctr"/>
                      <a:r>
                        <a:rPr lang="en-US" b="1" u="sng" dirty="0" smtClean="0">
                          <a:solidFill>
                            <a:schemeClr val="tx1">
                              <a:lumMod val="50000"/>
                              <a:lumOff val="50000"/>
                            </a:schemeClr>
                          </a:solidFill>
                        </a:rPr>
                        <a:t>Assessment</a:t>
                      </a:r>
                      <a:endParaRPr lang="en-US" b="1" u="sng" dirty="0">
                        <a:solidFill>
                          <a:schemeClr val="tx1">
                            <a:lumMod val="50000"/>
                            <a:lumOff val="50000"/>
                          </a:schemeClr>
                        </a:solidFill>
                      </a:endParaRPr>
                    </a:p>
                  </a:txBody>
                  <a:tcPr>
                    <a:noFill/>
                  </a:tcPr>
                </a:tc>
                <a:tc>
                  <a:txBody>
                    <a:bodyPr/>
                    <a:lstStyle/>
                    <a:p>
                      <a:r>
                        <a:rPr lang="en-US" dirty="0" smtClean="0">
                          <a:solidFill>
                            <a:schemeClr val="tx1">
                              <a:lumMod val="50000"/>
                              <a:lumOff val="50000"/>
                            </a:schemeClr>
                          </a:solidFill>
                        </a:rPr>
                        <a:t>Scoring Guides</a:t>
                      </a:r>
                      <a:endParaRPr lang="en-US" dirty="0">
                        <a:solidFill>
                          <a:schemeClr val="tx1">
                            <a:lumMod val="50000"/>
                            <a:lumOff val="50000"/>
                          </a:schemeClr>
                        </a:solidFill>
                      </a:endParaRPr>
                    </a:p>
                  </a:txBody>
                  <a:tcPr>
                    <a:noFill/>
                  </a:tcPr>
                </a:tc>
              </a:tr>
              <a:tr h="15364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What must students know? understand? Be able to do? What attitudes</a:t>
                      </a:r>
                      <a:r>
                        <a:rPr lang="en-US" i="1" baseline="0" dirty="0" smtClean="0"/>
                        <a:t> are important?</a:t>
                      </a:r>
                      <a:endParaRPr lang="en-US" i="1" dirty="0" smtClean="0"/>
                    </a:p>
                  </a:txBody>
                  <a:tcP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What would students</a:t>
                      </a:r>
                      <a:r>
                        <a:rPr lang="en-US" i="1" baseline="0" dirty="0" smtClean="0"/>
                        <a:t> </a:t>
                      </a:r>
                      <a:r>
                        <a:rPr lang="en-US" i="1" u="sng" baseline="0" dirty="0" smtClean="0"/>
                        <a:t>do</a:t>
                      </a:r>
                      <a:r>
                        <a:rPr lang="en-US" i="1" u="none" baseline="0" dirty="0" smtClean="0"/>
                        <a:t> that would convince you that they have met your learning target?  </a:t>
                      </a:r>
                      <a:endParaRPr lang="en-US" i="1" dirty="0" smtClean="0"/>
                    </a:p>
                  </a:txBody>
                  <a:tcP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How</a:t>
                      </a:r>
                      <a:r>
                        <a:rPr lang="en-US" i="1" baseline="0" dirty="0" smtClean="0"/>
                        <a:t> will you give them opportunities to show you that hey have met your learning targets?  </a:t>
                      </a:r>
                      <a:endParaRPr lang="en-US" i="1" dirty="0" smtClean="0"/>
                    </a:p>
                    <a:p>
                      <a:endParaRPr lang="en-US" dirty="0"/>
                    </a:p>
                  </a:txBody>
                  <a:tcPr>
                    <a:noFill/>
                  </a:tcPr>
                </a:tc>
                <a:tc>
                  <a:txBody>
                    <a:bodyPr/>
                    <a:lstStyle/>
                    <a:p>
                      <a:r>
                        <a:rPr lang="en-US" dirty="0" smtClean="0"/>
                        <a:t>How will you keep track of students’ proficiency and give feedback?</a:t>
                      </a:r>
                      <a:endParaRPr lang="en-US" dirty="0"/>
                    </a:p>
                  </a:txBody>
                  <a:tcPr>
                    <a:noFill/>
                  </a:tcPr>
                </a:tc>
              </a:tr>
              <a:tr h="1779037">
                <a:tc>
                  <a:txBody>
                    <a:bodyPr/>
                    <a:lstStyle/>
                    <a:p>
                      <a:pPr marL="285750" indent="-285750">
                        <a:buFont typeface="Arial"/>
                        <a:buChar char="•"/>
                      </a:pPr>
                      <a:r>
                        <a:rPr lang="en-US" dirty="0" smtClean="0"/>
                        <a:t>Fact</a:t>
                      </a:r>
                    </a:p>
                    <a:p>
                      <a:pPr marL="285750" indent="-285750">
                        <a:buFont typeface="Arial"/>
                        <a:buChar char="•"/>
                      </a:pPr>
                      <a:r>
                        <a:rPr lang="en-US" dirty="0" smtClean="0"/>
                        <a:t>Concept</a:t>
                      </a:r>
                    </a:p>
                    <a:p>
                      <a:pPr marL="285750" indent="-285750">
                        <a:buFont typeface="Arial"/>
                        <a:buChar char="•"/>
                      </a:pPr>
                      <a:r>
                        <a:rPr lang="en-US" dirty="0" smtClean="0"/>
                        <a:t>Skill</a:t>
                      </a:r>
                    </a:p>
                    <a:p>
                      <a:pPr marL="285750" indent="-285750">
                        <a:buFont typeface="Arial"/>
                        <a:buChar char="•"/>
                      </a:pPr>
                      <a:r>
                        <a:rPr lang="en-US" dirty="0" smtClean="0"/>
                        <a:t>Disposition</a:t>
                      </a:r>
                    </a:p>
                    <a:p>
                      <a:endParaRPr lang="en-US" dirty="0"/>
                    </a:p>
                  </a:txBody>
                  <a:tcPr>
                    <a:noFill/>
                  </a:tcPr>
                </a:tc>
                <a:tc>
                  <a:txBody>
                    <a:bodyPr/>
                    <a:lstStyle/>
                    <a:p>
                      <a:endParaRPr lang="en-US" dirty="0"/>
                    </a:p>
                  </a:txBody>
                  <a:tcPr>
                    <a:noFill/>
                  </a:tcPr>
                </a:tc>
                <a:tc>
                  <a:txBody>
                    <a:bodyPr/>
                    <a:lstStyle/>
                    <a:p>
                      <a:pPr marL="0" indent="0">
                        <a:buFont typeface="Arial"/>
                        <a:buNone/>
                      </a:pPr>
                      <a:r>
                        <a:rPr lang="en-US" dirty="0" smtClean="0"/>
                        <a:t>• Selected Response</a:t>
                      </a:r>
                    </a:p>
                    <a:p>
                      <a:pPr marL="0" indent="0">
                        <a:buFont typeface="Arial"/>
                        <a:buNone/>
                      </a:pPr>
                      <a:r>
                        <a:rPr lang="en-US" dirty="0" smtClean="0"/>
                        <a:t>• Essay</a:t>
                      </a:r>
                    </a:p>
                    <a:p>
                      <a:pPr marL="0" indent="0">
                        <a:buFont typeface="Arial"/>
                        <a:buNone/>
                      </a:pPr>
                      <a:r>
                        <a:rPr lang="en-US" dirty="0" smtClean="0"/>
                        <a:t>• Performance         </a:t>
                      </a:r>
                      <a:r>
                        <a:rPr lang="en-US" dirty="0" smtClean="0">
                          <a:solidFill>
                            <a:schemeClr val="bg1"/>
                          </a:solidFill>
                        </a:rPr>
                        <a:t>•</a:t>
                      </a:r>
                      <a:r>
                        <a:rPr lang="en-US" dirty="0" smtClean="0"/>
                        <a:t> assessment</a:t>
                      </a:r>
                    </a:p>
                    <a:p>
                      <a:pPr marL="0" indent="0">
                        <a:buFont typeface="Arial"/>
                        <a:buNone/>
                      </a:pPr>
                      <a:r>
                        <a:rPr lang="en-US" dirty="0" smtClean="0"/>
                        <a:t>• Personal                 </a:t>
                      </a:r>
                      <a:r>
                        <a:rPr lang="en-US" dirty="0" smtClean="0">
                          <a:solidFill>
                            <a:schemeClr val="bg1"/>
                          </a:solidFill>
                        </a:rPr>
                        <a:t>•</a:t>
                      </a:r>
                      <a:r>
                        <a:rPr lang="en-US" dirty="0" smtClean="0"/>
                        <a:t> communication</a:t>
                      </a:r>
                    </a:p>
                    <a:p>
                      <a:endParaRPr lang="en-US" dirty="0"/>
                    </a:p>
                  </a:txBody>
                  <a:tcPr>
                    <a:noFill/>
                  </a:tcPr>
                </a:tc>
                <a:tc>
                  <a:txBody>
                    <a:bodyPr/>
                    <a:lstStyle/>
                    <a:p>
                      <a:r>
                        <a:rPr lang="en-US" dirty="0" smtClean="0"/>
                        <a:t>• Answer keys</a:t>
                      </a:r>
                    </a:p>
                    <a:p>
                      <a:r>
                        <a:rPr lang="en-US" dirty="0" smtClean="0"/>
                        <a:t>• Checklists</a:t>
                      </a:r>
                    </a:p>
                    <a:p>
                      <a:r>
                        <a:rPr lang="en-US" dirty="0" smtClean="0"/>
                        <a:t>• Rating scales</a:t>
                      </a:r>
                    </a:p>
                    <a:p>
                      <a:r>
                        <a:rPr lang="en-US" dirty="0" smtClean="0"/>
                        <a:t>• Rubrics</a:t>
                      </a:r>
                    </a:p>
                    <a:p>
                      <a:endParaRPr lang="en-US" dirty="0"/>
                    </a:p>
                  </a:txBody>
                  <a:tcPr>
                    <a:noFill/>
                  </a:tcPr>
                </a:tc>
              </a:tr>
              <a:tr h="323461">
                <a:tc>
                  <a:txBody>
                    <a:bodyPr/>
                    <a:lstStyle/>
                    <a:p>
                      <a:endParaRPr lang="en-US" dirty="0"/>
                    </a:p>
                  </a:txBody>
                  <a:tcPr>
                    <a:noFill/>
                  </a:tcPr>
                </a:tc>
                <a:tc>
                  <a:txBody>
                    <a:bodyPr/>
                    <a:lstStyle/>
                    <a:p>
                      <a:endParaRPr lang="en-US"/>
                    </a:p>
                  </a:txBody>
                  <a:tcPr>
                    <a:noFill/>
                  </a:tcPr>
                </a:tc>
                <a:tc>
                  <a:txBody>
                    <a:bodyPr/>
                    <a:lstStyle/>
                    <a:p>
                      <a:endParaRPr lang="en-US" dirty="0"/>
                    </a:p>
                  </a:txBody>
                  <a:tcPr>
                    <a:noFill/>
                  </a:tcPr>
                </a:tc>
                <a:tc>
                  <a:txBody>
                    <a:bodyPr/>
                    <a:lstStyle/>
                    <a:p>
                      <a:endParaRPr lang="en-US" dirty="0"/>
                    </a:p>
                  </a:txBody>
                  <a:tcPr>
                    <a:noFill/>
                  </a:tcPr>
                </a:tc>
              </a:tr>
            </a:tbl>
          </a:graphicData>
        </a:graphic>
      </p:graphicFrame>
      <p:grpSp>
        <p:nvGrpSpPr>
          <p:cNvPr id="13" name="Group 12"/>
          <p:cNvGrpSpPr/>
          <p:nvPr/>
        </p:nvGrpSpPr>
        <p:grpSpPr>
          <a:xfrm>
            <a:off x="2362200" y="3733800"/>
            <a:ext cx="1675606" cy="876300"/>
            <a:chOff x="3657600" y="3336925"/>
            <a:chExt cx="1675606" cy="876300"/>
          </a:xfrm>
        </p:grpSpPr>
        <p:pic>
          <p:nvPicPr>
            <p:cNvPr id="450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336925"/>
              <a:ext cx="6397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793" y="3336925"/>
              <a:ext cx="7604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8" name="Straight Arrow Connector 7"/>
          <p:cNvCxnSpPr/>
          <p:nvPr/>
        </p:nvCxnSpPr>
        <p:spPr>
          <a:xfrm flipH="1">
            <a:off x="1524000" y="762000"/>
            <a:ext cx="7620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277393" y="762000"/>
            <a:ext cx="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277393" y="762000"/>
            <a:ext cx="2209007"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3277393" y="762000"/>
            <a:ext cx="3961607"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60321" y="5410200"/>
            <a:ext cx="8199543" cy="923330"/>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endParaRPr lang="en-US" i="1" dirty="0" smtClean="0"/>
          </a:p>
          <a:p>
            <a:r>
              <a:rPr lang="en-US" i="1" dirty="0" smtClean="0"/>
              <a:t>Assessment</a:t>
            </a:r>
            <a:r>
              <a:rPr lang="en-US" i="1" dirty="0"/>
              <a:t>: the use of external indicators to make inferences about an internal state.</a:t>
            </a:r>
            <a:endParaRPr lang="en-US" dirty="0"/>
          </a:p>
          <a:p>
            <a:endParaRPr lang="en-US" dirty="0"/>
          </a:p>
        </p:txBody>
      </p:sp>
    </p:spTree>
    <p:extLst>
      <p:ext uri="{BB962C8B-B14F-4D97-AF65-F5344CB8AC3E}">
        <p14:creationId xmlns:p14="http://schemas.microsoft.com/office/powerpoint/2010/main" val="21871987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1794</TotalTime>
  <Words>777</Words>
  <Application>Microsoft Macintosh PowerPoint</Application>
  <PresentationFormat>On-screen Show (4:3)</PresentationFormat>
  <Paragraphs>104</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Assessment : The Overview</vt:lpstr>
      <vt:lpstr>Assessment</vt:lpstr>
      <vt:lpstr>1983 - A Nation at Risk</vt:lpstr>
      <vt:lpstr>School Reform in Washington State</vt:lpstr>
      <vt:lpstr>Assessment vs. Evaluation</vt:lpstr>
      <vt:lpstr>Formative vs. Summative Assessment </vt:lpstr>
      <vt:lpstr>Put these steps in order:</vt:lpstr>
      <vt:lpstr>Backward Design: Assessment in the curriculum planning process</vt:lpstr>
      <vt:lpstr>Content – LTs – Assessment – Instructional Activities – Equity </vt:lpstr>
      <vt:lpstr>Learning Targets =&gt; Evidence =&gt; Assessment</vt:lpstr>
      <vt:lpstr>Let’s apply this to the CCSS, shall we?</vt:lpstr>
      <vt:lpstr>How do they do this in Shoreline?</vt:lpstr>
      <vt:lpstr>Assessment : The Overview</vt:lpstr>
    </vt:vector>
  </TitlesOfParts>
  <Company>Seattle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Basics in Block II</dc:title>
  <dc:creator>Seattle University</dc:creator>
  <cp:lastModifiedBy>Mark Roddy</cp:lastModifiedBy>
  <cp:revision>122</cp:revision>
  <cp:lastPrinted>2013-02-07T21:01:10Z</cp:lastPrinted>
  <dcterms:created xsi:type="dcterms:W3CDTF">2010-06-08T19:17:55Z</dcterms:created>
  <dcterms:modified xsi:type="dcterms:W3CDTF">2015-03-24T23:16:02Z</dcterms:modified>
</cp:coreProperties>
</file>